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1" r:id="rId3"/>
    <p:sldId id="257" r:id="rId4"/>
    <p:sldId id="258" r:id="rId5"/>
    <p:sldId id="272" r:id="rId6"/>
    <p:sldId id="260" r:id="rId7"/>
    <p:sldId id="261" r:id="rId8"/>
    <p:sldId id="262" r:id="rId9"/>
    <p:sldId id="266" r:id="rId10"/>
    <p:sldId id="263" r:id="rId11"/>
    <p:sldId id="264" r:id="rId12"/>
    <p:sldId id="265" r:id="rId13"/>
    <p:sldId id="267" r:id="rId14"/>
    <p:sldId id="268" r:id="rId15"/>
    <p:sldId id="270" r:id="rId16"/>
    <p:sldId id="273" r:id="rId17"/>
    <p:sldId id="259"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DFDA6-27D0-4CBB-A2ED-88FA04BA5420}" type="datetimeFigureOut">
              <a:rPr lang="en-IN" smtClean="0"/>
              <a:t>23-09-2023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62C0-2822-43A5-8CB6-5A3AA26FC056}" type="slidenum">
              <a:rPr lang="en-IN" smtClean="0"/>
              <a:t>‹#›</a:t>
            </a:fld>
            <a:endParaRPr lang="en-IN"/>
          </a:p>
        </p:txBody>
      </p:sp>
    </p:spTree>
    <p:extLst>
      <p:ext uri="{BB962C8B-B14F-4D97-AF65-F5344CB8AC3E}">
        <p14:creationId xmlns:p14="http://schemas.microsoft.com/office/powerpoint/2010/main" val="945272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EF66-AC98-9721-8243-2BD2F72B52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736FD87-4CD4-A08D-5283-EDBB3752B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3201A756-DD13-F440-9046-AAD043D3676D}"/>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5" name="Footer Placeholder 4">
            <a:extLst>
              <a:ext uri="{FF2B5EF4-FFF2-40B4-BE49-F238E27FC236}">
                <a16:creationId xmlns:a16="http://schemas.microsoft.com/office/drawing/2014/main" id="{D6644F99-49E6-33D5-10F3-7A2439BBE56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992114D-93C4-160C-7EAB-F0810ED19D8A}"/>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2960243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D914-CD0F-67CF-EFF2-021BF2F7C56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DAE9A15-257E-570B-3F7C-701C44F0BA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1651B0E-6D30-5C43-8710-4319F2EA20CD}"/>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5" name="Footer Placeholder 4">
            <a:extLst>
              <a:ext uri="{FF2B5EF4-FFF2-40B4-BE49-F238E27FC236}">
                <a16:creationId xmlns:a16="http://schemas.microsoft.com/office/drawing/2014/main" id="{2C06F6D9-2D02-EB0A-90A1-A495482D967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83C5736-4E21-8C72-3AB1-435A06445ADA}"/>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2634761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55B22-0789-706D-76D2-1521C44B55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E4CE65-AD38-F4B3-C0B5-BC0C3C2C27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2204CE2-B5AE-B3A6-60EE-1EF57ACFB8A7}"/>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5" name="Footer Placeholder 4">
            <a:extLst>
              <a:ext uri="{FF2B5EF4-FFF2-40B4-BE49-F238E27FC236}">
                <a16:creationId xmlns:a16="http://schemas.microsoft.com/office/drawing/2014/main" id="{D565973E-F00C-7EEE-96FA-EB7D6E7A693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30C2E7-0BE5-A99A-371F-D2B085FF4697}"/>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140739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A423-3F63-9CF8-8D79-EB12A88D860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1CB6D3A-4BD0-314C-1ED6-902663413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00E7797-A655-70A8-6685-3181B6FFA0B7}"/>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5" name="Footer Placeholder 4">
            <a:extLst>
              <a:ext uri="{FF2B5EF4-FFF2-40B4-BE49-F238E27FC236}">
                <a16:creationId xmlns:a16="http://schemas.microsoft.com/office/drawing/2014/main" id="{BCFA6DA9-C502-F24E-9AD2-5569D046219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743AECE-C45F-C338-D7C1-B47772AD2BCE}"/>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317435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09C7-8646-4185-D825-A01229CFEA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B9377FF-E3E8-DCC4-2446-2A35376A89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44E3CE-559A-3150-AD53-BA0DAF2CC56D}"/>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5" name="Footer Placeholder 4">
            <a:extLst>
              <a:ext uri="{FF2B5EF4-FFF2-40B4-BE49-F238E27FC236}">
                <a16:creationId xmlns:a16="http://schemas.microsoft.com/office/drawing/2014/main" id="{56AD4E11-EFEE-283A-2DCB-85720293C7C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299C060-B726-6735-B83E-280C101D93B8}"/>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725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1A65-0570-1846-5001-357D3CB7425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3F61821-4C57-5947-5461-D14A0F781D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D964F2C-F280-7186-4B6D-08E7C60B2F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02211CE-9AA7-1873-2542-F688F6B88705}"/>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6" name="Footer Placeholder 5">
            <a:extLst>
              <a:ext uri="{FF2B5EF4-FFF2-40B4-BE49-F238E27FC236}">
                <a16:creationId xmlns:a16="http://schemas.microsoft.com/office/drawing/2014/main" id="{D383AE4F-B4C5-35BB-6877-F71995BA87D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D0A8E7C-04A8-E518-0F45-A84745350FAD}"/>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322701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87EB-3DDC-3E29-3616-DBCEF820463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6D75E47-C259-DD66-9628-C288EB8BB8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C0FB5-5050-07D2-5D30-22791A99B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811E5F3-A054-5D46-E686-AB7C1B3065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4FEB8-5B0E-F50F-3E5C-B37B883B5D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9548891-4BB0-712B-CC9A-6DB39ADFEA0B}"/>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8" name="Footer Placeholder 7">
            <a:extLst>
              <a:ext uri="{FF2B5EF4-FFF2-40B4-BE49-F238E27FC236}">
                <a16:creationId xmlns:a16="http://schemas.microsoft.com/office/drawing/2014/main" id="{73D9E6B7-8A3F-9E42-F0A2-91A999714A5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383BEF9-8140-4179-0447-3EF459FA2867}"/>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251822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25DF-3696-4863-B701-BBF92480259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50C28C9-A1ED-F797-6717-B203C3614AF8}"/>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4" name="Footer Placeholder 3">
            <a:extLst>
              <a:ext uri="{FF2B5EF4-FFF2-40B4-BE49-F238E27FC236}">
                <a16:creationId xmlns:a16="http://schemas.microsoft.com/office/drawing/2014/main" id="{BEEE60FF-B56F-F91E-63BD-30D9238E7B2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A9EB83-BE65-7E74-CB1B-59CFD07E99D5}"/>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3939296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AA35EB-BD3B-545A-1811-1D349A3C6372}"/>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3" name="Footer Placeholder 2">
            <a:extLst>
              <a:ext uri="{FF2B5EF4-FFF2-40B4-BE49-F238E27FC236}">
                <a16:creationId xmlns:a16="http://schemas.microsoft.com/office/drawing/2014/main" id="{9033ED80-EBBD-AD97-C551-E3F604FD4982}"/>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4620996-0515-418E-4147-0A9F1EC55A7F}"/>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154721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D45A-3C20-3D47-9265-03610A237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B4D9699-3E24-A3B9-D6C2-0DF0C61E1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2C40E29-65F2-1506-8F92-13DBBCC68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DE742-1B48-6D20-2612-2DCC1D08B3B2}"/>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6" name="Footer Placeholder 5">
            <a:extLst>
              <a:ext uri="{FF2B5EF4-FFF2-40B4-BE49-F238E27FC236}">
                <a16:creationId xmlns:a16="http://schemas.microsoft.com/office/drawing/2014/main" id="{9F368692-4424-3125-4B47-6A25DAD6D06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433A4F5-5638-9328-DD63-733E5256D1BA}"/>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320065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07693-F48C-CC69-088D-0B04CDA4B1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E776DD8-EC50-153A-56E8-4F42164DC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C3759A6-BA56-D702-FD23-92BF874594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4DF00A-AB1C-D9C8-E134-4A7345EFC60E}"/>
              </a:ext>
            </a:extLst>
          </p:cNvPr>
          <p:cNvSpPr>
            <a:spLocks noGrp="1"/>
          </p:cNvSpPr>
          <p:nvPr>
            <p:ph type="dt" sz="half" idx="10"/>
          </p:nvPr>
        </p:nvSpPr>
        <p:spPr/>
        <p:txBody>
          <a:bodyPr/>
          <a:lstStyle/>
          <a:p>
            <a:fld id="{76DB9611-1E7F-46B0-B402-0D26387E0CFE}" type="datetimeFigureOut">
              <a:rPr lang="en-IN" smtClean="0"/>
              <a:t>23-09-2023</a:t>
            </a:fld>
            <a:endParaRPr lang="en-IN"/>
          </a:p>
        </p:txBody>
      </p:sp>
      <p:sp>
        <p:nvSpPr>
          <p:cNvPr id="6" name="Footer Placeholder 5">
            <a:extLst>
              <a:ext uri="{FF2B5EF4-FFF2-40B4-BE49-F238E27FC236}">
                <a16:creationId xmlns:a16="http://schemas.microsoft.com/office/drawing/2014/main" id="{312B7DBE-666A-95DC-E6E8-48FC782361E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579D121-F49C-338A-F1B5-5BF0DB74CD4B}"/>
              </a:ext>
            </a:extLst>
          </p:cNvPr>
          <p:cNvSpPr>
            <a:spLocks noGrp="1"/>
          </p:cNvSpPr>
          <p:nvPr>
            <p:ph type="sldNum" sz="quarter" idx="12"/>
          </p:nvPr>
        </p:nvSpPr>
        <p:spPr/>
        <p:txBody>
          <a:bodyPr/>
          <a:lstStyle/>
          <a:p>
            <a:fld id="{BED82B1A-4687-46A5-8527-7946C8461C04}" type="slidenum">
              <a:rPr lang="en-IN" smtClean="0"/>
              <a:t>‹#›</a:t>
            </a:fld>
            <a:endParaRPr lang="en-IN"/>
          </a:p>
        </p:txBody>
      </p:sp>
    </p:spTree>
    <p:extLst>
      <p:ext uri="{BB962C8B-B14F-4D97-AF65-F5344CB8AC3E}">
        <p14:creationId xmlns:p14="http://schemas.microsoft.com/office/powerpoint/2010/main" val="3225892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136BB-36C2-ECE8-99BB-A2AF77094E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0BA423F-8614-DC56-BE5C-18389A22E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54AF7BF-2126-D2B9-93E6-CA5655131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B9611-1E7F-46B0-B402-0D26387E0CFE}" type="datetimeFigureOut">
              <a:rPr lang="en-IN" smtClean="0"/>
              <a:t>23-09-2023</a:t>
            </a:fld>
            <a:endParaRPr lang="en-IN"/>
          </a:p>
        </p:txBody>
      </p:sp>
      <p:sp>
        <p:nvSpPr>
          <p:cNvPr id="5" name="Footer Placeholder 4">
            <a:extLst>
              <a:ext uri="{FF2B5EF4-FFF2-40B4-BE49-F238E27FC236}">
                <a16:creationId xmlns:a16="http://schemas.microsoft.com/office/drawing/2014/main" id="{5B672AE8-2BD9-E244-3846-E1DB62FE0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7C683452-D686-92E7-3B82-D4CA56D7D5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82B1A-4687-46A5-8527-7946C8461C04}" type="slidenum">
              <a:rPr lang="en-IN" smtClean="0"/>
              <a:t>‹#›</a:t>
            </a:fld>
            <a:endParaRPr lang="en-IN"/>
          </a:p>
        </p:txBody>
      </p:sp>
    </p:spTree>
    <p:extLst>
      <p:ext uri="{BB962C8B-B14F-4D97-AF65-F5344CB8AC3E}">
        <p14:creationId xmlns:p14="http://schemas.microsoft.com/office/powerpoint/2010/main" val="41920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ocimum.edu.in/" TargetMode="External"/><Relationship Id="rId7"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03DBFE-8A8A-61ED-0E3B-7E3F9D978A40}"/>
              </a:ext>
            </a:extLst>
          </p:cNvPr>
          <p:cNvSpPr txBox="1"/>
          <p:nvPr/>
        </p:nvSpPr>
        <p:spPr>
          <a:xfrm>
            <a:off x="429208" y="354563"/>
            <a:ext cx="11075437" cy="1323439"/>
          </a:xfrm>
          <a:prstGeom prst="rect">
            <a:avLst/>
          </a:prstGeom>
          <a:noFill/>
        </p:spPr>
        <p:txBody>
          <a:bodyPr wrap="square" rtlCol="0">
            <a:spAutoFit/>
          </a:bodyPr>
          <a:lstStyle/>
          <a:p>
            <a:pPr algn="ctr"/>
            <a:r>
              <a:rPr lang="en-US" sz="4000" b="1" dirty="0">
                <a:solidFill>
                  <a:schemeClr val="accent2">
                    <a:lumMod val="50000"/>
                  </a:schemeClr>
                </a:solidFill>
                <a:highlight>
                  <a:srgbClr val="FFFF00"/>
                </a:highlight>
                <a:latin typeface="Arial Black" panose="020B0A04020102020204" pitchFamily="34" charset="0"/>
              </a:rPr>
              <a:t>WELCOME TO ACADEMIC ORIENTATION 2023-24</a:t>
            </a:r>
            <a:endParaRPr lang="en-IN" b="1" dirty="0">
              <a:solidFill>
                <a:schemeClr val="accent2">
                  <a:lumMod val="50000"/>
                </a:schemeClr>
              </a:solidFill>
              <a:highlight>
                <a:srgbClr val="FFFF00"/>
              </a:highlight>
              <a:latin typeface="Arial Black" panose="020B0A04020102020204" pitchFamily="34" charset="0"/>
            </a:endParaRPr>
          </a:p>
        </p:txBody>
      </p:sp>
      <p:pic>
        <p:nvPicPr>
          <p:cNvPr id="1026" name="Picture 2" descr="Home - Ocimum International School">
            <a:extLst>
              <a:ext uri="{FF2B5EF4-FFF2-40B4-BE49-F238E27FC236}">
                <a16:creationId xmlns:a16="http://schemas.microsoft.com/office/drawing/2014/main" id="{6DF15825-8FA5-F1AB-62F5-ACDFB5E89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502" y="1678002"/>
            <a:ext cx="4535844" cy="15119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cimum International School Hasmathpet, Secunderabad: Admission, Fee,  Affiliation">
            <a:extLst>
              <a:ext uri="{FF2B5EF4-FFF2-40B4-BE49-F238E27FC236}">
                <a16:creationId xmlns:a16="http://schemas.microsoft.com/office/drawing/2014/main" id="{936A6F20-EEDD-AFA7-E53D-4FBBE744DD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5695"/>
            <a:ext cx="6096000" cy="2542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BA4114-73EC-C0AE-F608-3CE0285F43D4}"/>
              </a:ext>
            </a:extLst>
          </p:cNvPr>
          <p:cNvSpPr txBox="1"/>
          <p:nvPr/>
        </p:nvSpPr>
        <p:spPr>
          <a:xfrm>
            <a:off x="1782147" y="6092889"/>
            <a:ext cx="2717090" cy="523220"/>
          </a:xfrm>
          <a:prstGeom prst="rect">
            <a:avLst/>
          </a:prstGeom>
          <a:noFill/>
        </p:spPr>
        <p:txBody>
          <a:bodyPr wrap="none" rtlCol="0">
            <a:spAutoFit/>
          </a:bodyPr>
          <a:lstStyle/>
          <a:p>
            <a:r>
              <a:rPr lang="en-US" sz="2800" b="1" dirty="0">
                <a:solidFill>
                  <a:schemeClr val="accent2">
                    <a:lumMod val="50000"/>
                  </a:schemeClr>
                </a:solidFill>
                <a:latin typeface="Times New Roman" panose="02020603050405020304" pitchFamily="18" charset="0"/>
                <a:cs typeface="Times New Roman" panose="02020603050405020304" pitchFamily="18" charset="0"/>
              </a:rPr>
              <a:t>BOWENPALLY</a:t>
            </a:r>
            <a:endParaRPr lang="en-IN"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1C9CFB5-DEA9-E9B9-6F71-96FD3354FB0E}"/>
              </a:ext>
            </a:extLst>
          </p:cNvPr>
          <p:cNvPicPr>
            <a:picLocks noChangeAspect="1"/>
          </p:cNvPicPr>
          <p:nvPr/>
        </p:nvPicPr>
        <p:blipFill>
          <a:blip r:embed="rId5"/>
          <a:stretch>
            <a:fillRect/>
          </a:stretch>
        </p:blipFill>
        <p:spPr>
          <a:xfrm>
            <a:off x="6503946" y="3340360"/>
            <a:ext cx="5688054" cy="2537927"/>
          </a:xfrm>
          <a:prstGeom prst="rect">
            <a:avLst/>
          </a:prstGeom>
        </p:spPr>
      </p:pic>
      <p:sp>
        <p:nvSpPr>
          <p:cNvPr id="7" name="TextBox 6">
            <a:extLst>
              <a:ext uri="{FF2B5EF4-FFF2-40B4-BE49-F238E27FC236}">
                <a16:creationId xmlns:a16="http://schemas.microsoft.com/office/drawing/2014/main" id="{0B7CCCE3-D95E-0551-EA60-7D3222019D69}"/>
              </a:ext>
            </a:extLst>
          </p:cNvPr>
          <p:cNvSpPr txBox="1"/>
          <p:nvPr/>
        </p:nvSpPr>
        <p:spPr>
          <a:xfrm>
            <a:off x="7954346" y="6092889"/>
            <a:ext cx="3406125" cy="523220"/>
          </a:xfrm>
          <a:prstGeom prst="rect">
            <a:avLst/>
          </a:prstGeom>
          <a:noFill/>
        </p:spPr>
        <p:txBody>
          <a:bodyPr wrap="none" rtlCol="0">
            <a:spAutoFit/>
          </a:bodyPr>
          <a:lstStyle/>
          <a:p>
            <a:r>
              <a:rPr lang="en-US" sz="2800" b="1" dirty="0">
                <a:solidFill>
                  <a:schemeClr val="accent2">
                    <a:lumMod val="50000"/>
                  </a:schemeClr>
                </a:solidFill>
                <a:latin typeface="Times New Roman" panose="02020603050405020304" pitchFamily="18" charset="0"/>
                <a:cs typeface="Times New Roman" panose="02020603050405020304" pitchFamily="18" charset="0"/>
              </a:rPr>
              <a:t>MAHINDRA HILLS</a:t>
            </a:r>
            <a:endParaRPr lang="en-IN"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0C24D15-B9BF-6EC9-9658-B3DA0C2482B9}"/>
              </a:ext>
            </a:extLst>
          </p:cNvPr>
          <p:cNvSpPr txBox="1"/>
          <p:nvPr/>
        </p:nvSpPr>
        <p:spPr>
          <a:xfrm>
            <a:off x="4698678" y="2632109"/>
            <a:ext cx="4958730" cy="369332"/>
          </a:xfrm>
          <a:prstGeom prst="rect">
            <a:avLst/>
          </a:prstGeom>
          <a:noFill/>
        </p:spPr>
        <p:txBody>
          <a:bodyPr wrap="square" rtlCol="0">
            <a:spAutoFit/>
          </a:bodyPr>
          <a:lstStyle/>
          <a:p>
            <a:r>
              <a:rPr lang="en-US" sz="1600" b="0" i="0" dirty="0">
                <a:solidFill>
                  <a:srgbClr val="4D5156"/>
                </a:solidFill>
                <a:effectLst/>
                <a:latin typeface="arial" panose="020B0604020202020204" pitchFamily="34" charset="0"/>
              </a:rPr>
              <a:t>“</a:t>
            </a:r>
            <a:r>
              <a:rPr lang="en-US" sz="1600" b="1" i="0" dirty="0">
                <a:solidFill>
                  <a:srgbClr val="4D5156"/>
                </a:solidFill>
                <a:effectLst/>
                <a:latin typeface="arial" panose="020B0604020202020204" pitchFamily="34" charset="0"/>
              </a:rPr>
              <a:t>An </a:t>
            </a:r>
            <a:r>
              <a:rPr lang="en-US" sz="1600" b="1" i="0" dirty="0">
                <a:solidFill>
                  <a:srgbClr val="5F6368"/>
                </a:solidFill>
                <a:effectLst/>
                <a:latin typeface="arial" panose="020B0604020202020204" pitchFamily="34" charset="0"/>
              </a:rPr>
              <a:t>ISO 9001 Certified</a:t>
            </a:r>
            <a:r>
              <a:rPr lang="en-US" sz="1600" b="1" i="0" dirty="0">
                <a:solidFill>
                  <a:srgbClr val="4D5156"/>
                </a:solidFill>
                <a:effectLst/>
                <a:latin typeface="arial" panose="020B0604020202020204" pitchFamily="34" charset="0"/>
              </a:rPr>
              <a:t> Institution</a:t>
            </a:r>
            <a:r>
              <a:rPr lang="en-US" b="1" i="0" dirty="0">
                <a:solidFill>
                  <a:srgbClr val="4D5156"/>
                </a:solidFill>
                <a:effectLst/>
                <a:latin typeface="arial" panose="020B0604020202020204" pitchFamily="34" charset="0"/>
              </a:rPr>
              <a:t>"</a:t>
            </a:r>
            <a:endParaRPr lang="en-IN" b="1" dirty="0"/>
          </a:p>
        </p:txBody>
      </p:sp>
    </p:spTree>
    <p:extLst>
      <p:ext uri="{BB962C8B-B14F-4D97-AF65-F5344CB8AC3E}">
        <p14:creationId xmlns:p14="http://schemas.microsoft.com/office/powerpoint/2010/main" val="3563002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918AB5-BD06-A990-7246-5BAF1CEF3C5B}"/>
              </a:ext>
            </a:extLst>
          </p:cNvPr>
          <p:cNvSpPr txBox="1"/>
          <p:nvPr/>
        </p:nvSpPr>
        <p:spPr>
          <a:xfrm>
            <a:off x="1234750" y="0"/>
            <a:ext cx="11128310" cy="532775"/>
          </a:xfrm>
          <a:prstGeom prst="rect">
            <a:avLst/>
          </a:prstGeom>
          <a:noFill/>
        </p:spPr>
        <p:txBody>
          <a:bodyPr wrap="square" rtlCol="0">
            <a:spAutoFit/>
          </a:bodyPr>
          <a:lstStyle/>
          <a:p>
            <a:pPr>
              <a:lnSpc>
                <a:spcPct val="107000"/>
              </a:lnSpc>
              <a:spcAft>
                <a:spcPts val="800"/>
              </a:spcAft>
            </a:pPr>
            <a:r>
              <a:rPr lang="en-US"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rPr>
              <a:t>PP1 OVERVIEW OF CONCEPTS TAUGHT IN ENGLISH</a:t>
            </a:r>
            <a:endParaRPr lang="en-IN"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B798412-6C64-8873-20F7-2DE5EB6D0483}"/>
              </a:ext>
            </a:extLst>
          </p:cNvPr>
          <p:cNvSpPr txBox="1"/>
          <p:nvPr/>
        </p:nvSpPr>
        <p:spPr>
          <a:xfrm>
            <a:off x="0" y="849086"/>
            <a:ext cx="5965371" cy="7220246"/>
          </a:xfrm>
          <a:prstGeom prst="rect">
            <a:avLst/>
          </a:prstGeom>
          <a:noFill/>
        </p:spPr>
        <p:txBody>
          <a:bodyPr wrap="square" rtlCol="0">
            <a:spAutoFit/>
          </a:bodyPr>
          <a:lstStyle/>
          <a:p>
            <a:pPr marL="285750" indent="-285750">
              <a:lnSpc>
                <a:spcPct val="107000"/>
              </a:lnSpc>
              <a:spcAft>
                <a:spcPts val="800"/>
              </a:spcAft>
              <a:buFont typeface="Wingdings" panose="05000000000000000000" pitchFamily="2" charset="2"/>
              <a:buChar char="Ø"/>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Alphabet Song- Orals</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Standing Line, Sleeping Line, Slanting Lines</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Curve, Inverted C- curve</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Alphabets</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Vocabulary</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Role – play ( Communication and Language skills are vital for learning)</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Narrate a self created story ( develops their comprehensive skills, critical thinking , listening skills also encourages to communicate their thoughts, feelings and ideas).</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endPar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pic>
        <p:nvPicPr>
          <p:cNvPr id="1026" name="Picture 2" descr="Standing line,Sleeping line,Slanting line,curve/Basic lines and curve  practice in four line book - YouTube">
            <a:extLst>
              <a:ext uri="{FF2B5EF4-FFF2-40B4-BE49-F238E27FC236}">
                <a16:creationId xmlns:a16="http://schemas.microsoft.com/office/drawing/2014/main" id="{8372AF3C-9102-6670-8859-1DC01E885F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2" t="17143" r="2143" b="16530"/>
          <a:stretch/>
        </p:blipFill>
        <p:spPr bwMode="auto">
          <a:xfrm>
            <a:off x="6096000" y="551436"/>
            <a:ext cx="6096000" cy="28775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ld Cartoon png download - 620*531 - Free Transparent Roleplaying png  Download. - CleanPNG / KissPNG">
            <a:extLst>
              <a:ext uri="{FF2B5EF4-FFF2-40B4-BE49-F238E27FC236}">
                <a16:creationId xmlns:a16="http://schemas.microsoft.com/office/drawing/2014/main" id="{27D318F2-00D9-5E57-1776-EC33957DF2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5889" y1="10185" x2="56333" y2="32222"/>
                        <a14:foregroundMark x1="56333" y1="32222" x2="66444" y2="34259"/>
                        <a14:foregroundMark x1="66444" y1="34259" x2="55000" y2="34259"/>
                        <a14:foregroundMark x1="55000" y1="34259" x2="56778" y2="15556"/>
                        <a14:foregroundMark x1="56778" y1="15556" x2="57556" y2="32037"/>
                        <a14:foregroundMark x1="57556" y1="32037" x2="66333" y2="38148"/>
                        <a14:foregroundMark x1="66333" y1="38148" x2="67444" y2="31296"/>
                      </a14:backgroundRemoval>
                    </a14:imgEffect>
                  </a14:imgLayer>
                </a14:imgProps>
              </a:ext>
              <a:ext uri="{28A0092B-C50C-407E-A947-70E740481C1C}">
                <a14:useLocalDpi xmlns:a14="http://schemas.microsoft.com/office/drawing/2010/main" val="0"/>
              </a:ext>
            </a:extLst>
          </a:blip>
          <a:srcRect/>
          <a:stretch>
            <a:fillRect/>
          </a:stretch>
        </p:blipFill>
        <p:spPr bwMode="auto">
          <a:xfrm>
            <a:off x="5619751" y="3826487"/>
            <a:ext cx="3524249"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ry telling for Kids">
            <a:extLst>
              <a:ext uri="{FF2B5EF4-FFF2-40B4-BE49-F238E27FC236}">
                <a16:creationId xmlns:a16="http://schemas.microsoft.com/office/drawing/2014/main" id="{126D8AF0-D7F5-BE96-744C-95FE66B31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9814" y="3745310"/>
            <a:ext cx="2540064" cy="237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19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13F6A8-5C5A-2442-ECA7-7A7969A52E1C}"/>
              </a:ext>
            </a:extLst>
          </p:cNvPr>
          <p:cNvSpPr txBox="1"/>
          <p:nvPr/>
        </p:nvSpPr>
        <p:spPr>
          <a:xfrm>
            <a:off x="1474139" y="0"/>
            <a:ext cx="9859541" cy="800219"/>
          </a:xfrm>
          <a:prstGeom prst="rect">
            <a:avLst/>
          </a:prstGeom>
          <a:noFill/>
        </p:spPr>
        <p:txBody>
          <a:bodyPr wrap="square" rtlCol="0">
            <a:spAutoFit/>
          </a:bodyPr>
          <a:lstStyle/>
          <a:p>
            <a:r>
              <a:rPr lang="en-US"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rPr>
              <a:t>PP1 OVERVIEW OF CONCEPTS TAUGHT IN MATH</a:t>
            </a:r>
            <a:endParaRPr lang="en-IN"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endParaRPr>
          </a:p>
          <a:p>
            <a:endParaRPr lang="en-IN" dirty="0"/>
          </a:p>
        </p:txBody>
      </p:sp>
      <p:sp>
        <p:nvSpPr>
          <p:cNvPr id="4" name="TextBox 3">
            <a:extLst>
              <a:ext uri="{FF2B5EF4-FFF2-40B4-BE49-F238E27FC236}">
                <a16:creationId xmlns:a16="http://schemas.microsoft.com/office/drawing/2014/main" id="{A585AA77-00B2-941B-2B51-AC226178EC33}"/>
              </a:ext>
            </a:extLst>
          </p:cNvPr>
          <p:cNvSpPr txBox="1"/>
          <p:nvPr/>
        </p:nvSpPr>
        <p:spPr>
          <a:xfrm>
            <a:off x="6096000" y="800218"/>
            <a:ext cx="5417976" cy="4644028"/>
          </a:xfrm>
          <a:prstGeom prst="rect">
            <a:avLst/>
          </a:prstGeom>
          <a:noFill/>
        </p:spPr>
        <p:txBody>
          <a:bodyPr wrap="square" rtlCol="0">
            <a:spAutoFit/>
          </a:bodyPr>
          <a:lstStyle/>
          <a:p>
            <a:pPr marL="285750" indent="-285750">
              <a:lnSpc>
                <a:spcPct val="107000"/>
              </a:lnSpc>
              <a:spcAft>
                <a:spcPts val="800"/>
              </a:spcAft>
              <a:buFont typeface="Wingdings" panose="05000000000000000000" pitchFamily="2" charset="2"/>
              <a:buChar char="v"/>
            </a:pP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Numbers 1-50- Orals</a:t>
            </a:r>
            <a:endParaRPr lang="en-I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Number names 1 to 10</a:t>
            </a:r>
            <a:endParaRPr lang="en-I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Backward counting 10-1</a:t>
            </a:r>
            <a:endParaRPr lang="en-I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Shapes- Square, Rectangle, Triangle and Circle</a:t>
            </a:r>
            <a:endParaRPr lang="en-I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Patterns- Standing, Sleeping, Slanting</a:t>
            </a:r>
            <a:endParaRPr lang="en-I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Tall/Short, Big/Small</a:t>
            </a:r>
            <a:endParaRPr lang="en-I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Missing, before, after, in between numbers</a:t>
            </a:r>
            <a:endParaRPr lang="en-IN"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pic>
        <p:nvPicPr>
          <p:cNvPr id="2050" name="Picture 2" descr="Pin on Preschool">
            <a:extLst>
              <a:ext uri="{FF2B5EF4-FFF2-40B4-BE49-F238E27FC236}">
                <a16:creationId xmlns:a16="http://schemas.microsoft.com/office/drawing/2014/main" id="{C96E24F3-09C1-C6F9-6A77-DDDFA5DB7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97159"/>
            <a:ext cx="6096001" cy="62608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 kindergarten worksheets about shapes | Parenting">
            <a:extLst>
              <a:ext uri="{FF2B5EF4-FFF2-40B4-BE49-F238E27FC236}">
                <a16:creationId xmlns:a16="http://schemas.microsoft.com/office/drawing/2014/main" id="{ADED7232-BF9E-BD46-5363-ACE19E9FC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913637"/>
            <a:ext cx="6096000" cy="194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66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D5CC57-A917-5E6E-064A-D83F1F103034}"/>
              </a:ext>
            </a:extLst>
          </p:cNvPr>
          <p:cNvSpPr txBox="1"/>
          <p:nvPr/>
        </p:nvSpPr>
        <p:spPr>
          <a:xfrm>
            <a:off x="2124075" y="76200"/>
            <a:ext cx="9163050" cy="800219"/>
          </a:xfrm>
          <a:prstGeom prst="rect">
            <a:avLst/>
          </a:prstGeom>
          <a:noFill/>
        </p:spPr>
        <p:txBody>
          <a:bodyPr wrap="square" rtlCol="0">
            <a:spAutoFit/>
          </a:bodyPr>
          <a:lstStyle/>
          <a:p>
            <a:r>
              <a:rPr lang="en-US"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rPr>
              <a:t>Understanding the World Around US (EVS</a:t>
            </a:r>
            <a: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endParaRPr lang="en-IN"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pic>
        <p:nvPicPr>
          <p:cNvPr id="1026" name="Picture 2" descr="Free Vector | Diagram showing three generation family tree">
            <a:extLst>
              <a:ext uri="{FF2B5EF4-FFF2-40B4-BE49-F238E27FC236}">
                <a16:creationId xmlns:a16="http://schemas.microsoft.com/office/drawing/2014/main" id="{2AD3CD47-5234-52B0-531D-6CD41F2A4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65" y="953902"/>
            <a:ext cx="5430416" cy="55442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B1912C0-ABD9-70A6-5BD9-FB3F72B72377}"/>
              </a:ext>
            </a:extLst>
          </p:cNvPr>
          <p:cNvPicPr>
            <a:picLocks noChangeAspect="1"/>
          </p:cNvPicPr>
          <p:nvPr/>
        </p:nvPicPr>
        <p:blipFill>
          <a:blip r:embed="rId4"/>
          <a:stretch>
            <a:fillRect/>
          </a:stretch>
        </p:blipFill>
        <p:spPr>
          <a:xfrm>
            <a:off x="6456783" y="3858235"/>
            <a:ext cx="5253135" cy="2923565"/>
          </a:xfrm>
          <a:prstGeom prst="rect">
            <a:avLst/>
          </a:prstGeom>
        </p:spPr>
      </p:pic>
      <p:pic>
        <p:nvPicPr>
          <p:cNvPr id="1028" name="Picture 4" descr="Different Types of Houses With Names For Preschoolers &amp; Kids">
            <a:extLst>
              <a:ext uri="{FF2B5EF4-FFF2-40B4-BE49-F238E27FC236}">
                <a16:creationId xmlns:a16="http://schemas.microsoft.com/office/drawing/2014/main" id="{6CBF7CDF-3AD7-6D74-EDDF-5161C446EA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79384"/>
            <a:ext cx="6096000" cy="3146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0275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C9E399-3DF3-B9E7-DFB9-520CE4EA338E}"/>
              </a:ext>
            </a:extLst>
          </p:cNvPr>
          <p:cNvSpPr txBox="1"/>
          <p:nvPr/>
        </p:nvSpPr>
        <p:spPr>
          <a:xfrm>
            <a:off x="3288264" y="-74759"/>
            <a:ext cx="10896600" cy="932948"/>
          </a:xfrm>
          <a:prstGeom prst="rect">
            <a:avLst/>
          </a:prstGeom>
          <a:noFill/>
        </p:spPr>
        <p:txBody>
          <a:bodyPr wrap="square" rtlCol="0">
            <a:spAutoFit/>
          </a:bodyPr>
          <a:lstStyle/>
          <a:p>
            <a:pPr>
              <a:lnSpc>
                <a:spcPct val="107000"/>
              </a:lnSpc>
              <a:spcAft>
                <a:spcPts val="800"/>
              </a:spcAft>
            </a:pPr>
            <a:r>
              <a:rPr lang="en-US"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rPr>
              <a:t>PP2</a:t>
            </a:r>
            <a:r>
              <a:rPr lang="en-IN" sz="2800" b="1" kern="100" dirty="0">
                <a:solidFill>
                  <a:schemeClr val="accent2">
                    <a:lumMod val="50000"/>
                  </a:schemeClr>
                </a:solidFill>
                <a:highlight>
                  <a:srgbClr val="FFFF00"/>
                </a:highlight>
                <a:latin typeface="Arial Black" panose="020B0A04020102020204" pitchFamily="34" charset="0"/>
                <a:ea typeface="Calibri" panose="020F0502020204030204" pitchFamily="34" charset="0"/>
                <a:cs typeface="Times New Roman" panose="02020603050405020304" pitchFamily="18" charset="0"/>
              </a:rPr>
              <a:t> </a:t>
            </a:r>
            <a:r>
              <a:rPr lang="en-US"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rPr>
              <a:t>OVERVIEW OF CONCEPTS</a:t>
            </a:r>
            <a:endParaRPr lang="en-IN"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endParaRPr>
          </a:p>
          <a:p>
            <a:endParaRPr lang="en-IN" dirty="0"/>
          </a:p>
        </p:txBody>
      </p:sp>
      <p:sp>
        <p:nvSpPr>
          <p:cNvPr id="5" name="TextBox 4">
            <a:extLst>
              <a:ext uri="{FF2B5EF4-FFF2-40B4-BE49-F238E27FC236}">
                <a16:creationId xmlns:a16="http://schemas.microsoft.com/office/drawing/2014/main" id="{215BB879-681F-683C-EFC9-6C7A4C6BFD06}"/>
              </a:ext>
            </a:extLst>
          </p:cNvPr>
          <p:cNvSpPr txBox="1"/>
          <p:nvPr/>
        </p:nvSpPr>
        <p:spPr>
          <a:xfrm>
            <a:off x="261256" y="1417321"/>
            <a:ext cx="5467739" cy="5441874"/>
          </a:xfrm>
          <a:prstGeom prst="rect">
            <a:avLst/>
          </a:prstGeom>
          <a:noFill/>
        </p:spPr>
        <p:txBody>
          <a:bodyPr wrap="square" rtlCol="0">
            <a:spAutoFit/>
          </a:bodyPr>
          <a:lstStyle/>
          <a:p>
            <a:pPr marL="285750" indent="-285750">
              <a:lnSpc>
                <a:spcPct val="107000"/>
              </a:lnSpc>
              <a:spcAft>
                <a:spcPts val="800"/>
              </a:spcAft>
              <a:buFont typeface="Wingdings" panose="05000000000000000000" pitchFamily="2" charset="2"/>
              <a:buChar char="ü"/>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Alphabet Song- Orals</a:t>
            </a:r>
          </a:p>
          <a:p>
            <a:pPr>
              <a:lnSpc>
                <a:spcPct val="107000"/>
              </a:lnSpc>
              <a:spcAft>
                <a:spcPts val="800"/>
              </a:spcAft>
            </a:pP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Vowels and Consonants</a:t>
            </a:r>
          </a:p>
          <a:p>
            <a:pPr>
              <a:lnSpc>
                <a:spcPct val="107000"/>
              </a:lnSpc>
              <a:spcAft>
                <a:spcPts val="800"/>
              </a:spcAft>
            </a:pP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Cursive writing</a:t>
            </a:r>
          </a:p>
          <a:p>
            <a:pPr>
              <a:lnSpc>
                <a:spcPct val="107000"/>
              </a:lnSpc>
              <a:spcAft>
                <a:spcPts val="800"/>
              </a:spcAft>
            </a:pP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Sentence Writing</a:t>
            </a:r>
          </a:p>
          <a:p>
            <a:pPr>
              <a:lnSpc>
                <a:spcPct val="107000"/>
              </a:lnSpc>
              <a:spcAft>
                <a:spcPts val="800"/>
              </a:spcAft>
            </a:pP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ü"/>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Position, Action words</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
        <p:nvSpPr>
          <p:cNvPr id="7" name="TextBox 6">
            <a:extLst>
              <a:ext uri="{FF2B5EF4-FFF2-40B4-BE49-F238E27FC236}">
                <a16:creationId xmlns:a16="http://schemas.microsoft.com/office/drawing/2014/main" id="{7BB42B8F-5BC1-2C9E-4822-57C0F219D5FF}"/>
              </a:ext>
            </a:extLst>
          </p:cNvPr>
          <p:cNvSpPr txBox="1"/>
          <p:nvPr/>
        </p:nvSpPr>
        <p:spPr>
          <a:xfrm>
            <a:off x="513184" y="858189"/>
            <a:ext cx="4236098" cy="523220"/>
          </a:xfrm>
          <a:prstGeom prst="rect">
            <a:avLst/>
          </a:prstGeom>
          <a:noFill/>
        </p:spPr>
        <p:txBody>
          <a:bodyPr wrap="square" rtlCol="0">
            <a:spAutoFit/>
          </a:bodyPr>
          <a:lstStyle/>
          <a:p>
            <a:r>
              <a:rPr lang="en-US" sz="2800" b="1" dirty="0">
                <a:solidFill>
                  <a:schemeClr val="accent2">
                    <a:lumMod val="50000"/>
                  </a:schemeClr>
                </a:solidFill>
                <a:highlight>
                  <a:srgbClr val="FFFF00"/>
                </a:highlight>
                <a:latin typeface="Arial Black" panose="020B0A04020102020204" pitchFamily="34" charset="0"/>
              </a:rPr>
              <a:t>ENGLISH</a:t>
            </a:r>
            <a:endParaRPr lang="en-IN" b="1" dirty="0">
              <a:solidFill>
                <a:schemeClr val="accent2">
                  <a:lumMod val="50000"/>
                </a:schemeClr>
              </a:solidFill>
              <a:highlight>
                <a:srgbClr val="FFFF00"/>
              </a:highlight>
              <a:latin typeface="Arial Black" panose="020B0A04020102020204" pitchFamily="34" charset="0"/>
            </a:endParaRPr>
          </a:p>
        </p:txBody>
      </p:sp>
      <p:sp>
        <p:nvSpPr>
          <p:cNvPr id="9" name="TextBox 8">
            <a:extLst>
              <a:ext uri="{FF2B5EF4-FFF2-40B4-BE49-F238E27FC236}">
                <a16:creationId xmlns:a16="http://schemas.microsoft.com/office/drawing/2014/main" id="{20F1E546-EC61-BEA5-71D8-87D71B6D0238}"/>
              </a:ext>
            </a:extLst>
          </p:cNvPr>
          <p:cNvSpPr txBox="1"/>
          <p:nvPr/>
        </p:nvSpPr>
        <p:spPr>
          <a:xfrm>
            <a:off x="8052318" y="876145"/>
            <a:ext cx="2687216" cy="523220"/>
          </a:xfrm>
          <a:prstGeom prst="rect">
            <a:avLst/>
          </a:prstGeom>
          <a:noFill/>
        </p:spPr>
        <p:txBody>
          <a:bodyPr wrap="square" rtlCol="0">
            <a:spAutoFit/>
          </a:bodyPr>
          <a:lstStyle/>
          <a:p>
            <a:r>
              <a:rPr lang="en-US" sz="2800" b="1" dirty="0">
                <a:solidFill>
                  <a:schemeClr val="accent2">
                    <a:lumMod val="50000"/>
                  </a:schemeClr>
                </a:solidFill>
                <a:highlight>
                  <a:srgbClr val="FFFF00"/>
                </a:highlight>
                <a:latin typeface="Arial Black" panose="020B0A04020102020204" pitchFamily="34" charset="0"/>
              </a:rPr>
              <a:t>MATH</a:t>
            </a:r>
            <a:endParaRPr lang="en-IN" b="1" dirty="0">
              <a:solidFill>
                <a:schemeClr val="accent2">
                  <a:lumMod val="50000"/>
                </a:schemeClr>
              </a:solidFill>
              <a:highlight>
                <a:srgbClr val="FFFF00"/>
              </a:highlight>
              <a:latin typeface="Arial Black" panose="020B0A04020102020204" pitchFamily="34" charset="0"/>
            </a:endParaRPr>
          </a:p>
        </p:txBody>
      </p:sp>
      <p:sp>
        <p:nvSpPr>
          <p:cNvPr id="10" name="TextBox 9">
            <a:extLst>
              <a:ext uri="{FF2B5EF4-FFF2-40B4-BE49-F238E27FC236}">
                <a16:creationId xmlns:a16="http://schemas.microsoft.com/office/drawing/2014/main" id="{BCC7D5F2-5ADD-57CD-49EC-84BFB29A3C10}"/>
              </a:ext>
            </a:extLst>
          </p:cNvPr>
          <p:cNvSpPr txBox="1"/>
          <p:nvPr/>
        </p:nvSpPr>
        <p:spPr>
          <a:xfrm>
            <a:off x="6932644" y="1417321"/>
            <a:ext cx="5259355" cy="5236690"/>
          </a:xfrm>
          <a:prstGeom prst="rect">
            <a:avLst/>
          </a:prstGeom>
          <a:noFill/>
        </p:spPr>
        <p:txBody>
          <a:bodyPr wrap="square" rtlCol="0">
            <a:spAutoFit/>
          </a:bodyPr>
          <a:lstStyle/>
          <a:p>
            <a:pPr marL="514350" indent="-514350">
              <a:lnSpc>
                <a:spcPct val="107000"/>
              </a:lnSpc>
              <a:spcAft>
                <a:spcPts val="800"/>
              </a:spcAft>
              <a:buFont typeface="+mj-lt"/>
              <a:buAutoNum type="arabicPeriod"/>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Numbers 51 to 100 :Orals</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Number names 1 to 100</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Backward counting</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Shapes- Square, Rectangle, Triangle and Circle.</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Tall/ Short, Big/ Small</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Missing , before, after, in between numbers</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514350" indent="-514350">
              <a:lnSpc>
                <a:spcPct val="107000"/>
              </a:lnSpc>
              <a:spcAft>
                <a:spcPts val="800"/>
              </a:spcAft>
              <a:buFont typeface="+mj-lt"/>
              <a:buAutoNum type="arabicPeriod"/>
            </a:pPr>
            <a:r>
              <a:rPr lang="en-US"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Addition and Subtraction</a:t>
            </a:r>
            <a:endParaRPr lang="en-IN" sz="2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1571632121"/>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D00902-6601-8D5A-55B8-658CE59FA23A}"/>
              </a:ext>
            </a:extLst>
          </p:cNvPr>
          <p:cNvSpPr txBox="1"/>
          <p:nvPr/>
        </p:nvSpPr>
        <p:spPr>
          <a:xfrm>
            <a:off x="-95250" y="38100"/>
            <a:ext cx="6648450" cy="800219"/>
          </a:xfrm>
          <a:prstGeom prst="rect">
            <a:avLst/>
          </a:prstGeom>
          <a:noFill/>
        </p:spPr>
        <p:txBody>
          <a:bodyPr wrap="square" rtlCol="0">
            <a:spAutoFit/>
          </a:bodyPr>
          <a:lstStyle/>
          <a:p>
            <a:r>
              <a:rPr lang="en-US"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rPr>
              <a:t>SPECIAL DAYS AND ACTIVITIES</a:t>
            </a:r>
            <a:endParaRPr lang="en-IN" sz="28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Times New Roman" panose="02020603050405020304" pitchFamily="18" charset="0"/>
            </a:endParaRPr>
          </a:p>
          <a:p>
            <a:endParaRPr lang="en-IN" dirty="0"/>
          </a:p>
        </p:txBody>
      </p:sp>
      <p:sp>
        <p:nvSpPr>
          <p:cNvPr id="4" name="TextBox 3">
            <a:extLst>
              <a:ext uri="{FF2B5EF4-FFF2-40B4-BE49-F238E27FC236}">
                <a16:creationId xmlns:a16="http://schemas.microsoft.com/office/drawing/2014/main" id="{0FCAB484-2EF4-376F-29BC-1F6FD36C112E}"/>
              </a:ext>
            </a:extLst>
          </p:cNvPr>
          <p:cNvSpPr txBox="1"/>
          <p:nvPr/>
        </p:nvSpPr>
        <p:spPr>
          <a:xfrm>
            <a:off x="0" y="1915537"/>
            <a:ext cx="4562670" cy="5156796"/>
          </a:xfrm>
          <a:prstGeom prst="rect">
            <a:avLst/>
          </a:prstGeom>
          <a:noFill/>
        </p:spPr>
        <p:txBody>
          <a:bodyPr wrap="square" rtlCol="0">
            <a:spAutoFit/>
          </a:bodyPr>
          <a:lstStyle/>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Earth Day</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Mother’s Day</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Father’s Day</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World Environment Day</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International yoga Day</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Children’s Day</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Colour</a:t>
            </a: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Day</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Kids Kitchen</a:t>
            </a: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Thanksgiving Day</a:t>
            </a:r>
          </a:p>
          <a:p>
            <a:pPr marL="285750" indent="-285750">
              <a:lnSpc>
                <a:spcPct val="107000"/>
              </a:lnSpc>
              <a:spcAft>
                <a:spcPts val="800"/>
              </a:spcAft>
              <a:buFont typeface="Wingdings" panose="05000000000000000000" pitchFamily="2" charset="2"/>
              <a:buChar char="v"/>
            </a:pPr>
            <a:r>
              <a:rPr lang="en-US" b="1"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Grandparents Day</a:t>
            </a:r>
          </a:p>
          <a:p>
            <a:pPr marL="285750" indent="-285750">
              <a:lnSpc>
                <a:spcPct val="107000"/>
              </a:lnSpc>
              <a:spcAft>
                <a:spcPts val="800"/>
              </a:spcAft>
              <a:buFont typeface="Wingdings" panose="05000000000000000000" pitchFamily="2" charset="2"/>
              <a:buChar char="v"/>
            </a:pPr>
            <a:r>
              <a:rPr lang="en-US"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Yoga Day </a:t>
            </a:r>
          </a:p>
          <a:p>
            <a:pPr marL="285750" indent="-285750">
              <a:lnSpc>
                <a:spcPct val="107000"/>
              </a:lnSpc>
              <a:spcAft>
                <a:spcPts val="800"/>
              </a:spcAft>
              <a:buFont typeface="Wingdings" panose="05000000000000000000" pitchFamily="2" charset="2"/>
              <a:buChar char="v"/>
            </a:pPr>
            <a:endParaRPr lang="en-IN"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
        <p:nvSpPr>
          <p:cNvPr id="6" name="TextBox 5">
            <a:extLst>
              <a:ext uri="{FF2B5EF4-FFF2-40B4-BE49-F238E27FC236}">
                <a16:creationId xmlns:a16="http://schemas.microsoft.com/office/drawing/2014/main" id="{4F35C40B-5BE9-30AF-DF80-9E9041DB4B35}"/>
              </a:ext>
            </a:extLst>
          </p:cNvPr>
          <p:cNvSpPr txBox="1"/>
          <p:nvPr/>
        </p:nvSpPr>
        <p:spPr>
          <a:xfrm>
            <a:off x="0" y="438209"/>
            <a:ext cx="6142653" cy="1477328"/>
          </a:xfrm>
          <a:prstGeom prst="rect">
            <a:avLst/>
          </a:prstGeom>
          <a:noFill/>
        </p:spPr>
        <p:txBody>
          <a:bodyPr wrap="square" rtlCol="0">
            <a:spAutoFit/>
          </a:bodyPr>
          <a:lstStyle/>
          <a:p>
            <a:r>
              <a:rPr lang="en-US" b="1" dirty="0">
                <a:solidFill>
                  <a:srgbClr val="002060"/>
                </a:solidFill>
                <a:latin typeface="Times New Roman" panose="02020603050405020304" pitchFamily="18" charset="0"/>
                <a:cs typeface="Times New Roman" panose="02020603050405020304" pitchFamily="18" charset="0"/>
              </a:rPr>
              <a:t>Celebrations are always fun. We at </a:t>
            </a:r>
            <a:r>
              <a:rPr lang="en-US" b="1" dirty="0" err="1">
                <a:solidFill>
                  <a:srgbClr val="002060"/>
                </a:solidFill>
                <a:latin typeface="Times New Roman" panose="02020603050405020304" pitchFamily="18" charset="0"/>
                <a:cs typeface="Times New Roman" panose="02020603050405020304" pitchFamily="18" charset="0"/>
              </a:rPr>
              <a:t>Ocimum</a:t>
            </a:r>
            <a:r>
              <a:rPr lang="en-US" b="1" dirty="0">
                <a:solidFill>
                  <a:srgbClr val="002060"/>
                </a:solidFill>
                <a:latin typeface="Times New Roman" panose="02020603050405020304" pitchFamily="18" charset="0"/>
                <a:cs typeface="Times New Roman" panose="02020603050405020304" pitchFamily="18" charset="0"/>
              </a:rPr>
              <a:t> International  School encourage each and every little one to participate in different by organizing various fun activities to teach our children life and learning, happiness and pride are great feelings to acknowledge, feel and celebrate.</a:t>
            </a:r>
            <a:endParaRPr lang="en-IN" b="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C4B3E53-543D-3998-25C6-54AFA71EEDE3}"/>
              </a:ext>
            </a:extLst>
          </p:cNvPr>
          <p:cNvPicPr>
            <a:picLocks noChangeAspect="1"/>
          </p:cNvPicPr>
          <p:nvPr/>
        </p:nvPicPr>
        <p:blipFill rotWithShape="1">
          <a:blip r:embed="rId3"/>
          <a:srcRect b="8435"/>
          <a:stretch/>
        </p:blipFill>
        <p:spPr>
          <a:xfrm>
            <a:off x="6307494" y="38100"/>
            <a:ext cx="5784978" cy="3390900"/>
          </a:xfrm>
          <a:prstGeom prst="rect">
            <a:avLst/>
          </a:prstGeom>
        </p:spPr>
      </p:pic>
      <p:pic>
        <p:nvPicPr>
          <p:cNvPr id="8" name="Picture 7">
            <a:extLst>
              <a:ext uri="{FF2B5EF4-FFF2-40B4-BE49-F238E27FC236}">
                <a16:creationId xmlns:a16="http://schemas.microsoft.com/office/drawing/2014/main" id="{51F66E5C-2E59-4ED3-2D6A-797735AF07E0}"/>
              </a:ext>
            </a:extLst>
          </p:cNvPr>
          <p:cNvPicPr>
            <a:picLocks noChangeAspect="1"/>
          </p:cNvPicPr>
          <p:nvPr/>
        </p:nvPicPr>
        <p:blipFill rotWithShape="1">
          <a:blip r:embed="rId4"/>
          <a:srcRect l="3570" t="17716" r="36965"/>
          <a:stretch/>
        </p:blipFill>
        <p:spPr>
          <a:xfrm>
            <a:off x="8061649" y="3737532"/>
            <a:ext cx="4130351" cy="2952517"/>
          </a:xfrm>
          <a:prstGeom prst="rect">
            <a:avLst/>
          </a:prstGeom>
        </p:spPr>
      </p:pic>
      <p:pic>
        <p:nvPicPr>
          <p:cNvPr id="9" name="Picture 8">
            <a:extLst>
              <a:ext uri="{FF2B5EF4-FFF2-40B4-BE49-F238E27FC236}">
                <a16:creationId xmlns:a16="http://schemas.microsoft.com/office/drawing/2014/main" id="{56181588-1EC7-177A-C011-33A8000BE21B}"/>
              </a:ext>
            </a:extLst>
          </p:cNvPr>
          <p:cNvPicPr>
            <a:picLocks noChangeAspect="1"/>
          </p:cNvPicPr>
          <p:nvPr/>
        </p:nvPicPr>
        <p:blipFill>
          <a:blip r:embed="rId5"/>
          <a:stretch>
            <a:fillRect/>
          </a:stretch>
        </p:blipFill>
        <p:spPr>
          <a:xfrm>
            <a:off x="3984170" y="3764901"/>
            <a:ext cx="3900197" cy="2925148"/>
          </a:xfrm>
          <a:prstGeom prst="rect">
            <a:avLst/>
          </a:prstGeom>
        </p:spPr>
      </p:pic>
    </p:spTree>
    <p:extLst>
      <p:ext uri="{BB962C8B-B14F-4D97-AF65-F5344CB8AC3E}">
        <p14:creationId xmlns:p14="http://schemas.microsoft.com/office/powerpoint/2010/main" val="30294183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848428-5CBB-5B57-8210-A2E6569F9F3B}"/>
              </a:ext>
            </a:extLst>
          </p:cNvPr>
          <p:cNvSpPr txBox="1"/>
          <p:nvPr/>
        </p:nvSpPr>
        <p:spPr>
          <a:xfrm>
            <a:off x="3526972" y="111967"/>
            <a:ext cx="6195526" cy="523220"/>
          </a:xfrm>
          <a:prstGeom prst="rect">
            <a:avLst/>
          </a:prstGeom>
          <a:noFill/>
        </p:spPr>
        <p:txBody>
          <a:bodyPr wrap="square" rtlCol="0">
            <a:spAutoFit/>
          </a:bodyPr>
          <a:lstStyle/>
          <a:p>
            <a:r>
              <a:rPr lang="en-US" sz="2800" b="1" dirty="0">
                <a:solidFill>
                  <a:schemeClr val="accent2">
                    <a:lumMod val="50000"/>
                  </a:schemeClr>
                </a:solidFill>
                <a:highlight>
                  <a:srgbClr val="FFFF00"/>
                </a:highlight>
                <a:latin typeface="Arial Black" panose="020B0A04020102020204" pitchFamily="34" charset="0"/>
              </a:rPr>
              <a:t>EDUCATIONAL FIELD TRIPS</a:t>
            </a:r>
            <a:endParaRPr lang="en-IN" b="1" dirty="0">
              <a:solidFill>
                <a:schemeClr val="accent2">
                  <a:lumMod val="50000"/>
                </a:schemeClr>
              </a:solidFill>
              <a:highlight>
                <a:srgbClr val="FFFF00"/>
              </a:highlight>
              <a:latin typeface="Arial Black" panose="020B0A04020102020204" pitchFamily="34" charset="0"/>
            </a:endParaRPr>
          </a:p>
        </p:txBody>
      </p:sp>
      <p:pic>
        <p:nvPicPr>
          <p:cNvPr id="2" name="Picture 1">
            <a:extLst>
              <a:ext uri="{FF2B5EF4-FFF2-40B4-BE49-F238E27FC236}">
                <a16:creationId xmlns:a16="http://schemas.microsoft.com/office/drawing/2014/main" id="{A15809BA-D409-0798-73C4-9165E52F94AB}"/>
              </a:ext>
            </a:extLst>
          </p:cNvPr>
          <p:cNvPicPr>
            <a:picLocks noChangeAspect="1"/>
          </p:cNvPicPr>
          <p:nvPr/>
        </p:nvPicPr>
        <p:blipFill>
          <a:blip r:embed="rId3"/>
          <a:stretch>
            <a:fillRect/>
          </a:stretch>
        </p:blipFill>
        <p:spPr>
          <a:xfrm>
            <a:off x="270585" y="777563"/>
            <a:ext cx="3379238" cy="5968470"/>
          </a:xfrm>
          <a:prstGeom prst="rect">
            <a:avLst/>
          </a:prstGeom>
        </p:spPr>
      </p:pic>
      <p:pic>
        <p:nvPicPr>
          <p:cNvPr id="5" name="Picture 4">
            <a:extLst>
              <a:ext uri="{FF2B5EF4-FFF2-40B4-BE49-F238E27FC236}">
                <a16:creationId xmlns:a16="http://schemas.microsoft.com/office/drawing/2014/main" id="{47B8E94A-A28B-5274-883D-81BD0779BBD1}"/>
              </a:ext>
            </a:extLst>
          </p:cNvPr>
          <p:cNvPicPr>
            <a:picLocks noChangeAspect="1"/>
          </p:cNvPicPr>
          <p:nvPr/>
        </p:nvPicPr>
        <p:blipFill>
          <a:blip r:embed="rId4"/>
          <a:stretch>
            <a:fillRect/>
          </a:stretch>
        </p:blipFill>
        <p:spPr>
          <a:xfrm>
            <a:off x="6298163" y="3916524"/>
            <a:ext cx="5794309" cy="2829509"/>
          </a:xfrm>
          <a:prstGeom prst="rect">
            <a:avLst/>
          </a:prstGeom>
        </p:spPr>
      </p:pic>
      <p:pic>
        <p:nvPicPr>
          <p:cNvPr id="6" name="Picture 5">
            <a:extLst>
              <a:ext uri="{FF2B5EF4-FFF2-40B4-BE49-F238E27FC236}">
                <a16:creationId xmlns:a16="http://schemas.microsoft.com/office/drawing/2014/main" id="{D66BFDDC-6211-8FE0-EF59-8F8461E60154}"/>
              </a:ext>
            </a:extLst>
          </p:cNvPr>
          <p:cNvPicPr>
            <a:picLocks noChangeAspect="1"/>
          </p:cNvPicPr>
          <p:nvPr/>
        </p:nvPicPr>
        <p:blipFill>
          <a:blip r:embed="rId5"/>
          <a:stretch>
            <a:fillRect/>
          </a:stretch>
        </p:blipFill>
        <p:spPr>
          <a:xfrm>
            <a:off x="6204858" y="708313"/>
            <a:ext cx="5794309" cy="3116424"/>
          </a:xfrm>
          <a:prstGeom prst="rect">
            <a:avLst/>
          </a:prstGeom>
        </p:spPr>
      </p:pic>
      <p:pic>
        <p:nvPicPr>
          <p:cNvPr id="7" name="Picture 6">
            <a:extLst>
              <a:ext uri="{FF2B5EF4-FFF2-40B4-BE49-F238E27FC236}">
                <a16:creationId xmlns:a16="http://schemas.microsoft.com/office/drawing/2014/main" id="{796EFBC4-4EDE-31B8-72A8-1FF1EB8AE426}"/>
              </a:ext>
            </a:extLst>
          </p:cNvPr>
          <p:cNvPicPr>
            <a:picLocks noChangeAspect="1"/>
          </p:cNvPicPr>
          <p:nvPr/>
        </p:nvPicPr>
        <p:blipFill>
          <a:blip r:embed="rId6"/>
          <a:stretch>
            <a:fillRect/>
          </a:stretch>
        </p:blipFill>
        <p:spPr>
          <a:xfrm>
            <a:off x="3758681" y="777563"/>
            <a:ext cx="2337319" cy="6080437"/>
          </a:xfrm>
          <a:prstGeom prst="rect">
            <a:avLst/>
          </a:prstGeom>
        </p:spPr>
      </p:pic>
    </p:spTree>
    <p:extLst>
      <p:ext uri="{BB962C8B-B14F-4D97-AF65-F5344CB8AC3E}">
        <p14:creationId xmlns:p14="http://schemas.microsoft.com/office/powerpoint/2010/main" val="19515406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0E53E9-E3B4-D3CB-9FCE-ED041FB6E8DB}"/>
              </a:ext>
            </a:extLst>
          </p:cNvPr>
          <p:cNvSpPr txBox="1"/>
          <p:nvPr/>
        </p:nvSpPr>
        <p:spPr>
          <a:xfrm>
            <a:off x="4273421" y="74645"/>
            <a:ext cx="4208106" cy="523220"/>
          </a:xfrm>
          <a:prstGeom prst="rect">
            <a:avLst/>
          </a:prstGeom>
          <a:noFill/>
        </p:spPr>
        <p:txBody>
          <a:bodyPr wrap="square" rtlCol="0">
            <a:spAutoFit/>
          </a:bodyPr>
          <a:lstStyle/>
          <a:p>
            <a:r>
              <a:rPr lang="en-US" sz="2800" b="1" dirty="0">
                <a:solidFill>
                  <a:schemeClr val="accent2">
                    <a:lumMod val="50000"/>
                  </a:schemeClr>
                </a:solidFill>
                <a:highlight>
                  <a:srgbClr val="FFFF00"/>
                </a:highlight>
                <a:latin typeface="Arial Black" panose="020B0A04020102020204" pitchFamily="34" charset="0"/>
              </a:rPr>
              <a:t>MY CLASS BOARD </a:t>
            </a:r>
            <a:endParaRPr lang="en-IN" b="1" dirty="0">
              <a:solidFill>
                <a:schemeClr val="accent2">
                  <a:lumMod val="50000"/>
                </a:schemeClr>
              </a:solidFill>
              <a:highlight>
                <a:srgbClr val="FFFF00"/>
              </a:highlight>
              <a:latin typeface="Arial Black" panose="020B0A04020102020204" pitchFamily="34" charset="0"/>
            </a:endParaRPr>
          </a:p>
        </p:txBody>
      </p:sp>
      <p:sp>
        <p:nvSpPr>
          <p:cNvPr id="4" name="TextBox 3">
            <a:extLst>
              <a:ext uri="{FF2B5EF4-FFF2-40B4-BE49-F238E27FC236}">
                <a16:creationId xmlns:a16="http://schemas.microsoft.com/office/drawing/2014/main" id="{26BA37C1-57B0-E0C9-0D50-8F1D90EEC46B}"/>
              </a:ext>
            </a:extLst>
          </p:cNvPr>
          <p:cNvSpPr txBox="1"/>
          <p:nvPr/>
        </p:nvSpPr>
        <p:spPr>
          <a:xfrm>
            <a:off x="165618" y="829028"/>
            <a:ext cx="12026381" cy="1646413"/>
          </a:xfrm>
          <a:prstGeom prst="rect">
            <a:avLst/>
          </a:prstGeom>
          <a:noFill/>
        </p:spPr>
        <p:txBody>
          <a:bodyPr wrap="square">
            <a:spAutoFit/>
          </a:bodyPr>
          <a:lstStyle/>
          <a:p>
            <a:pPr>
              <a:lnSpc>
                <a:spcPct val="107000"/>
              </a:lnSpc>
              <a:spcAft>
                <a:spcPts val="800"/>
              </a:spcAft>
            </a:pPr>
            <a:r>
              <a:rPr lang="en-US"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My Class board , an India’s pioneer in the field of School is a School Software platform with a suite of modules to automate school management process.. My Class board learning Management System provides every tool to make classes engaging, informative and productive. </a:t>
            </a:r>
            <a:endParaRPr lang="en-IN" sz="24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D568BEC-4676-2FF4-5ADD-7F0E2D39ADBB}"/>
              </a:ext>
            </a:extLst>
          </p:cNvPr>
          <p:cNvPicPr>
            <a:picLocks noChangeAspect="1"/>
          </p:cNvPicPr>
          <p:nvPr/>
        </p:nvPicPr>
        <p:blipFill rotWithShape="1">
          <a:blip r:embed="rId3"/>
          <a:srcRect r="8546"/>
          <a:stretch/>
        </p:blipFill>
        <p:spPr>
          <a:xfrm>
            <a:off x="520959" y="2575249"/>
            <a:ext cx="11150082" cy="4450701"/>
          </a:xfrm>
          <a:prstGeom prst="rect">
            <a:avLst/>
          </a:prstGeom>
        </p:spPr>
      </p:pic>
    </p:spTree>
    <p:extLst>
      <p:ext uri="{BB962C8B-B14F-4D97-AF65-F5344CB8AC3E}">
        <p14:creationId xmlns:p14="http://schemas.microsoft.com/office/powerpoint/2010/main" val="3696400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4C92D6-E0BE-AB16-3358-89E478C39493}"/>
              </a:ext>
            </a:extLst>
          </p:cNvPr>
          <p:cNvSpPr txBox="1"/>
          <p:nvPr/>
        </p:nvSpPr>
        <p:spPr>
          <a:xfrm>
            <a:off x="4301411" y="0"/>
            <a:ext cx="3984171" cy="707886"/>
          </a:xfrm>
          <a:prstGeom prst="rect">
            <a:avLst/>
          </a:prstGeom>
          <a:noFill/>
        </p:spPr>
        <p:txBody>
          <a:bodyPr wrap="square" rtlCol="0">
            <a:spAutoFit/>
          </a:bodyPr>
          <a:lstStyle/>
          <a:p>
            <a:r>
              <a:rPr lang="en-US" sz="4000" dirty="0">
                <a:solidFill>
                  <a:schemeClr val="accent2">
                    <a:lumMod val="50000"/>
                  </a:schemeClr>
                </a:solidFill>
                <a:highlight>
                  <a:srgbClr val="FFFF00"/>
                </a:highlight>
                <a:latin typeface="Arial Black" panose="020B0A04020102020204" pitchFamily="34" charset="0"/>
              </a:rPr>
              <a:t>FOLLOW US</a:t>
            </a:r>
            <a:endParaRPr lang="en-IN" dirty="0">
              <a:solidFill>
                <a:schemeClr val="accent2">
                  <a:lumMod val="50000"/>
                </a:schemeClr>
              </a:solidFill>
              <a:highlight>
                <a:srgbClr val="FFFF00"/>
              </a:highlight>
              <a:latin typeface="Arial Black" panose="020B0A04020102020204" pitchFamily="34" charset="0"/>
            </a:endParaRPr>
          </a:p>
        </p:txBody>
      </p:sp>
      <p:sp>
        <p:nvSpPr>
          <p:cNvPr id="5" name="TextBox 4">
            <a:extLst>
              <a:ext uri="{FF2B5EF4-FFF2-40B4-BE49-F238E27FC236}">
                <a16:creationId xmlns:a16="http://schemas.microsoft.com/office/drawing/2014/main" id="{EE32CBE9-2841-84CB-B5C0-D7CACDA9A9D4}"/>
              </a:ext>
            </a:extLst>
          </p:cNvPr>
          <p:cNvSpPr txBox="1"/>
          <p:nvPr/>
        </p:nvSpPr>
        <p:spPr>
          <a:xfrm>
            <a:off x="149289" y="1021294"/>
            <a:ext cx="5701005" cy="2308324"/>
          </a:xfrm>
          <a:prstGeom prst="rect">
            <a:avLst/>
          </a:prstGeom>
          <a:noFill/>
        </p:spPr>
        <p:txBody>
          <a:bodyPr wrap="square" rtlCol="0">
            <a:spAutoFit/>
          </a:bodyPr>
          <a:lstStyle/>
          <a:p>
            <a:r>
              <a:rPr lang="en-US" dirty="0"/>
              <a:t>School website</a:t>
            </a:r>
          </a:p>
          <a:p>
            <a:r>
              <a:rPr lang="en-IN" dirty="0">
                <a:hlinkClick r:id="rId3"/>
              </a:rPr>
              <a:t>https://ocimum.edu.in/</a:t>
            </a:r>
            <a:endParaRPr lang="en-IN" dirty="0"/>
          </a:p>
          <a:p>
            <a:r>
              <a:rPr lang="en-IN" dirty="0"/>
              <a:t>School Facebook page</a:t>
            </a:r>
          </a:p>
          <a:p>
            <a:r>
              <a:rPr lang="en-IN" dirty="0" err="1"/>
              <a:t>Ocimum</a:t>
            </a:r>
            <a:r>
              <a:rPr lang="en-IN" dirty="0"/>
              <a:t> School</a:t>
            </a:r>
          </a:p>
          <a:p>
            <a:r>
              <a:rPr lang="en-IN" dirty="0"/>
              <a:t>School Instagram page</a:t>
            </a:r>
          </a:p>
          <a:p>
            <a:r>
              <a:rPr lang="en-IN" dirty="0" err="1"/>
              <a:t>Ocimum</a:t>
            </a:r>
            <a:r>
              <a:rPr lang="en-IN" dirty="0"/>
              <a:t> Parents</a:t>
            </a:r>
          </a:p>
          <a:p>
            <a:r>
              <a:rPr lang="en-IN" dirty="0"/>
              <a:t>School </a:t>
            </a:r>
            <a:r>
              <a:rPr lang="en-IN" dirty="0" err="1"/>
              <a:t>Youtube</a:t>
            </a:r>
            <a:r>
              <a:rPr lang="en-IN" dirty="0"/>
              <a:t> channel</a:t>
            </a:r>
          </a:p>
          <a:p>
            <a:r>
              <a:rPr lang="en-IN" dirty="0"/>
              <a:t>ocimuminternational@gmail.com</a:t>
            </a:r>
          </a:p>
        </p:txBody>
      </p:sp>
      <p:pic>
        <p:nvPicPr>
          <p:cNvPr id="4098" name="Picture 2" descr="upload.wikimedia.org/wikipedia/commons/thumb/9/95/...">
            <a:extLst>
              <a:ext uri="{FF2B5EF4-FFF2-40B4-BE49-F238E27FC236}">
                <a16:creationId xmlns:a16="http://schemas.microsoft.com/office/drawing/2014/main" id="{371BD3F8-65D0-BC9F-07CC-84BCF07F6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932" y="1021294"/>
            <a:ext cx="17716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YouTube">
            <a:extLst>
              <a:ext uri="{FF2B5EF4-FFF2-40B4-BE49-F238E27FC236}">
                <a16:creationId xmlns:a16="http://schemas.microsoft.com/office/drawing/2014/main" id="{FD6CCD35-C4E4-E8A8-242D-6583F842A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3932" y="3894190"/>
            <a:ext cx="2146041" cy="21511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acebook - Home | Facebook">
            <a:extLst>
              <a:ext uri="{FF2B5EF4-FFF2-40B4-BE49-F238E27FC236}">
                <a16:creationId xmlns:a16="http://schemas.microsoft.com/office/drawing/2014/main" id="{B75F2088-D40F-7255-5F58-BB2365D90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887" y="389419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cimum International School - Hyderabad, Telangana, India | Professional  Profile | LinkedIn">
            <a:extLst>
              <a:ext uri="{FF2B5EF4-FFF2-40B4-BE49-F238E27FC236}">
                <a16:creationId xmlns:a16="http://schemas.microsoft.com/office/drawing/2014/main" id="{6A963E2F-65BE-692D-CEAF-F0A2D05D7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297" y="4204633"/>
            <a:ext cx="1995991" cy="1995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46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4416A-A3DA-73A5-AE84-A5276423CD6F}"/>
              </a:ext>
            </a:extLst>
          </p:cNvPr>
          <p:cNvPicPr>
            <a:picLocks noChangeAspect="1"/>
          </p:cNvPicPr>
          <p:nvPr/>
        </p:nvPicPr>
        <p:blipFill rotWithShape="1">
          <a:blip r:embed="rId3"/>
          <a:srcRect b="7222"/>
          <a:stretch/>
        </p:blipFill>
        <p:spPr>
          <a:xfrm>
            <a:off x="0" y="0"/>
            <a:ext cx="12191999" cy="6858000"/>
          </a:xfrm>
          <a:prstGeom prst="rect">
            <a:avLst/>
          </a:prstGeom>
        </p:spPr>
      </p:pic>
    </p:spTree>
    <p:extLst>
      <p:ext uri="{BB962C8B-B14F-4D97-AF65-F5344CB8AC3E}">
        <p14:creationId xmlns:p14="http://schemas.microsoft.com/office/powerpoint/2010/main" val="7893901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54541-E853-1811-AA43-C0F408AA3778}"/>
              </a:ext>
            </a:extLst>
          </p:cNvPr>
          <p:cNvSpPr txBox="1"/>
          <p:nvPr/>
        </p:nvSpPr>
        <p:spPr>
          <a:xfrm>
            <a:off x="1281404" y="1530220"/>
            <a:ext cx="9629191" cy="4799263"/>
          </a:xfrm>
          <a:prstGeom prst="rect">
            <a:avLst/>
          </a:prstGeom>
          <a:noFill/>
        </p:spPr>
        <p:txBody>
          <a:bodyPr wrap="square">
            <a:spAutoFit/>
          </a:bodyPr>
          <a:lstStyle/>
          <a:p>
            <a:pPr>
              <a:lnSpc>
                <a:spcPct val="107000"/>
              </a:lnSpc>
              <a:spcAft>
                <a:spcPts val="800"/>
              </a:spcAft>
            </a:pPr>
            <a:r>
              <a:rPr lang="en-US" sz="3200" b="1" kern="100"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Ocimum</a:t>
            </a:r>
            <a:r>
              <a:rPr lang="en-US" sz="3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International School is “ An ISO 9001 Certified Institution”. The ISO 9001 standard for education sector ensures to fulfil learner’s expectations and encourage continuous development to meet the rapidly changing demands of the learner in the educational sector. The School is affiliated to CBSE board. </a:t>
            </a:r>
            <a:r>
              <a:rPr lang="en-US" sz="3200" b="1" kern="100" dirty="0" err="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Ocimum</a:t>
            </a:r>
            <a:r>
              <a:rPr lang="en-US" sz="3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International School was established in June 2013 with a single moto to provide quality education.</a:t>
            </a:r>
            <a:endParaRPr lang="en-IN" sz="32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BEBB0FA-0BB2-A6EF-6EC5-F0C17F91075D}"/>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574791" y="1530220"/>
            <a:ext cx="4762500" cy="4762500"/>
          </a:xfrm>
          <a:prstGeom prst="rect">
            <a:avLst/>
          </a:prstGeom>
        </p:spPr>
      </p:pic>
      <p:pic>
        <p:nvPicPr>
          <p:cNvPr id="5" name="Picture 4">
            <a:extLst>
              <a:ext uri="{FF2B5EF4-FFF2-40B4-BE49-F238E27FC236}">
                <a16:creationId xmlns:a16="http://schemas.microsoft.com/office/drawing/2014/main" id="{5EEB45E2-DC99-FEF5-B914-4D45D6AEA303}"/>
              </a:ext>
            </a:extLst>
          </p:cNvPr>
          <p:cNvPicPr>
            <a:picLocks noChangeAspect="1"/>
          </p:cNvPicPr>
          <p:nvPr/>
        </p:nvPicPr>
        <p:blipFill>
          <a:blip r:embed="rId5"/>
          <a:stretch>
            <a:fillRect/>
          </a:stretch>
        </p:blipFill>
        <p:spPr>
          <a:xfrm>
            <a:off x="3464198" y="209749"/>
            <a:ext cx="4535817" cy="1511939"/>
          </a:xfrm>
          <a:prstGeom prst="rect">
            <a:avLst/>
          </a:prstGeom>
        </p:spPr>
      </p:pic>
      <p:pic>
        <p:nvPicPr>
          <p:cNvPr id="6" name="Picture 5">
            <a:extLst>
              <a:ext uri="{FF2B5EF4-FFF2-40B4-BE49-F238E27FC236}">
                <a16:creationId xmlns:a16="http://schemas.microsoft.com/office/drawing/2014/main" id="{F3A11499-1189-0CD8-C357-5C9F886EDBD0}"/>
              </a:ext>
            </a:extLst>
          </p:cNvPr>
          <p:cNvPicPr>
            <a:picLocks noChangeAspect="1"/>
          </p:cNvPicPr>
          <p:nvPr/>
        </p:nvPicPr>
        <p:blipFill>
          <a:blip r:embed="rId6"/>
          <a:stretch>
            <a:fillRect/>
          </a:stretch>
        </p:blipFill>
        <p:spPr>
          <a:xfrm>
            <a:off x="4630886" y="1116976"/>
            <a:ext cx="4993057" cy="499915"/>
          </a:xfrm>
          <a:prstGeom prst="rect">
            <a:avLst/>
          </a:prstGeom>
        </p:spPr>
      </p:pic>
    </p:spTree>
    <p:extLst>
      <p:ext uri="{BB962C8B-B14F-4D97-AF65-F5344CB8AC3E}">
        <p14:creationId xmlns:p14="http://schemas.microsoft.com/office/powerpoint/2010/main" val="164014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D46C7-D08A-64D4-E649-0AEB56C2425E}"/>
              </a:ext>
            </a:extLst>
          </p:cNvPr>
          <p:cNvSpPr txBox="1"/>
          <p:nvPr/>
        </p:nvSpPr>
        <p:spPr>
          <a:xfrm>
            <a:off x="-74644" y="0"/>
            <a:ext cx="2855166" cy="646331"/>
          </a:xfrm>
          <a:prstGeom prst="rect">
            <a:avLst/>
          </a:prstGeom>
          <a:noFill/>
        </p:spPr>
        <p:txBody>
          <a:bodyPr wrap="square" rtlCol="0">
            <a:spAutoFit/>
          </a:bodyPr>
          <a:lstStyle/>
          <a:p>
            <a:r>
              <a:rPr lang="en-US" sz="3600" b="1" dirty="0">
                <a:solidFill>
                  <a:schemeClr val="accent2">
                    <a:lumMod val="50000"/>
                  </a:schemeClr>
                </a:solidFill>
                <a:highlight>
                  <a:srgbClr val="FFFF00"/>
                </a:highlight>
              </a:rPr>
              <a:t>OUR VISION</a:t>
            </a:r>
            <a:r>
              <a:rPr lang="en-US" sz="3200" b="1" dirty="0">
                <a:solidFill>
                  <a:schemeClr val="accent2">
                    <a:lumMod val="50000"/>
                  </a:schemeClr>
                </a:solidFill>
                <a:highlight>
                  <a:srgbClr val="FFFF00"/>
                </a:highlight>
              </a:rPr>
              <a:t> </a:t>
            </a:r>
            <a:endParaRPr lang="en-IN" b="1" dirty="0">
              <a:solidFill>
                <a:schemeClr val="accent2">
                  <a:lumMod val="50000"/>
                </a:schemeClr>
              </a:solidFill>
              <a:highlight>
                <a:srgbClr val="FFFF00"/>
              </a:highlight>
            </a:endParaRPr>
          </a:p>
        </p:txBody>
      </p:sp>
      <p:sp>
        <p:nvSpPr>
          <p:cNvPr id="4" name="TextBox 3">
            <a:extLst>
              <a:ext uri="{FF2B5EF4-FFF2-40B4-BE49-F238E27FC236}">
                <a16:creationId xmlns:a16="http://schemas.microsoft.com/office/drawing/2014/main" id="{E33A2071-1214-F212-0CF4-634ACB328763}"/>
              </a:ext>
            </a:extLst>
          </p:cNvPr>
          <p:cNvSpPr txBox="1"/>
          <p:nvPr/>
        </p:nvSpPr>
        <p:spPr>
          <a:xfrm>
            <a:off x="-46652" y="790583"/>
            <a:ext cx="6142652" cy="2585323"/>
          </a:xfrm>
          <a:prstGeom prst="rect">
            <a:avLst/>
          </a:prstGeom>
          <a:noFill/>
        </p:spPr>
        <p:txBody>
          <a:bodyPr wrap="square" rtlCol="0">
            <a:spAutoFit/>
          </a:bodyPr>
          <a:lstStyle/>
          <a:p>
            <a:r>
              <a:rPr lang="en-US" sz="2400" b="1" dirty="0" err="1">
                <a:solidFill>
                  <a:schemeClr val="accent1">
                    <a:lumMod val="50000"/>
                  </a:schemeClr>
                </a:solidFill>
                <a:latin typeface="Times New Roman" panose="02020603050405020304" pitchFamily="18" charset="0"/>
                <a:cs typeface="Times New Roman" panose="02020603050405020304" pitchFamily="18" charset="0"/>
              </a:rPr>
              <a:t>Ocimum</a:t>
            </a:r>
            <a:r>
              <a:rPr lang="en-US" sz="2400" b="1" dirty="0">
                <a:solidFill>
                  <a:schemeClr val="accent1">
                    <a:lumMod val="50000"/>
                  </a:schemeClr>
                </a:solidFill>
                <a:latin typeface="Times New Roman" panose="02020603050405020304" pitchFamily="18" charset="0"/>
                <a:cs typeface="Times New Roman" panose="02020603050405020304" pitchFamily="18" charset="0"/>
              </a:rPr>
              <a:t> international school will ensure that students add value to their community and make the world a better place to live.</a:t>
            </a:r>
          </a:p>
          <a:p>
            <a:r>
              <a:rPr lang="en-US" sz="2400" b="1" dirty="0">
                <a:solidFill>
                  <a:schemeClr val="accent1">
                    <a:lumMod val="50000"/>
                  </a:schemeClr>
                </a:solidFill>
                <a:latin typeface="Times New Roman" panose="02020603050405020304" pitchFamily="18" charset="0"/>
                <a:cs typeface="Times New Roman" panose="02020603050405020304" pitchFamily="18" charset="0"/>
              </a:rPr>
              <a:t>The school will deliver learning excellence that is child centric, value-based and technology driven.</a:t>
            </a:r>
          </a:p>
          <a:p>
            <a:endParaRPr lang="en-IN" dirty="0"/>
          </a:p>
        </p:txBody>
      </p:sp>
      <p:sp>
        <p:nvSpPr>
          <p:cNvPr id="7" name="TextBox 6">
            <a:extLst>
              <a:ext uri="{FF2B5EF4-FFF2-40B4-BE49-F238E27FC236}">
                <a16:creationId xmlns:a16="http://schemas.microsoft.com/office/drawing/2014/main" id="{C33409EC-FAFF-D183-701D-6165A8E03E56}"/>
              </a:ext>
            </a:extLst>
          </p:cNvPr>
          <p:cNvSpPr txBox="1"/>
          <p:nvPr/>
        </p:nvSpPr>
        <p:spPr>
          <a:xfrm>
            <a:off x="2463281" y="3493202"/>
            <a:ext cx="3632719" cy="2246769"/>
          </a:xfrm>
          <a:prstGeom prst="rect">
            <a:avLst/>
          </a:prstGeom>
          <a:noFill/>
        </p:spPr>
        <p:txBody>
          <a:bodyPr wrap="squar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Education with a difference</a:t>
            </a:r>
          </a:p>
          <a:p>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a:solidFill>
                  <a:schemeClr val="accent1">
                    <a:lumMod val="50000"/>
                  </a:schemeClr>
                </a:solidFill>
                <a:highlight>
                  <a:srgbClr val="FFFF00"/>
                </a:highlight>
                <a:latin typeface="Times New Roman" panose="02020603050405020304" pitchFamily="18" charset="0"/>
                <a:cs typeface="Times New Roman" panose="02020603050405020304" pitchFamily="18" charset="0"/>
              </a:rPr>
              <a:t>NO CHILD LEFT BEHIND </a:t>
            </a:r>
            <a:endParaRPr lang="en-IN" sz="2800" b="1" dirty="0">
              <a:solidFill>
                <a:schemeClr val="accent1">
                  <a:lumMod val="50000"/>
                </a:schemeClr>
              </a:solidFill>
              <a:highlight>
                <a:srgbClr val="FFFF00"/>
              </a:highlight>
              <a:latin typeface="Times New Roman" panose="02020603050405020304" pitchFamily="18" charset="0"/>
              <a:cs typeface="Times New Roman" panose="02020603050405020304" pitchFamily="18" charset="0"/>
            </a:endParaRPr>
          </a:p>
        </p:txBody>
      </p:sp>
      <p:pic>
        <p:nvPicPr>
          <p:cNvPr id="2058" name="Picture 10" descr="Our Moto and Mission – Venus World Schools">
            <a:extLst>
              <a:ext uri="{FF2B5EF4-FFF2-40B4-BE49-F238E27FC236}">
                <a16:creationId xmlns:a16="http://schemas.microsoft.com/office/drawing/2014/main" id="{6BE2D260-43E7-19DA-F700-EF2A85558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20157"/>
            <a:ext cx="2463282" cy="30765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ome - Ocimum International School">
            <a:extLst>
              <a:ext uri="{FF2B5EF4-FFF2-40B4-BE49-F238E27FC236}">
                <a16:creationId xmlns:a16="http://schemas.microsoft.com/office/drawing/2014/main" id="{3366F294-910A-2B33-E010-D264B07AE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8208"/>
            <a:ext cx="6095999" cy="34297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ocimuminternationalschoolmhills - YouTube">
            <a:extLst>
              <a:ext uri="{FF2B5EF4-FFF2-40B4-BE49-F238E27FC236}">
                <a16:creationId xmlns:a16="http://schemas.microsoft.com/office/drawing/2014/main" id="{1EF1DE5A-8CCB-CFDE-49E9-923A5A65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15537"/>
            <a:ext cx="614265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01768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BAD575-A93D-22DC-D475-8F1BE3FEAD10}"/>
              </a:ext>
            </a:extLst>
          </p:cNvPr>
          <p:cNvSpPr txBox="1"/>
          <p:nvPr/>
        </p:nvSpPr>
        <p:spPr>
          <a:xfrm>
            <a:off x="3191070" y="51807"/>
            <a:ext cx="11420669" cy="646331"/>
          </a:xfrm>
          <a:prstGeom prst="rect">
            <a:avLst/>
          </a:prstGeom>
          <a:noFill/>
        </p:spPr>
        <p:txBody>
          <a:bodyPr wrap="square" rtlCol="0">
            <a:spAutoFit/>
          </a:bodyPr>
          <a:lstStyle/>
          <a:p>
            <a:r>
              <a:rPr lang="en-US" sz="3600" b="1" dirty="0">
                <a:solidFill>
                  <a:schemeClr val="accent2">
                    <a:lumMod val="50000"/>
                  </a:schemeClr>
                </a:solidFill>
                <a:highlight>
                  <a:srgbClr val="FFFF00"/>
                </a:highlight>
                <a:latin typeface="Arial Black" panose="020B0A04020102020204" pitchFamily="34" charset="0"/>
              </a:rPr>
              <a:t>OUR INFRASTRUCTURE</a:t>
            </a:r>
            <a:endParaRPr lang="en-IN" sz="2400" b="1" dirty="0">
              <a:solidFill>
                <a:schemeClr val="accent2">
                  <a:lumMod val="50000"/>
                </a:schemeClr>
              </a:solidFill>
              <a:highlight>
                <a:srgbClr val="FFFF00"/>
              </a:highlight>
              <a:latin typeface="Arial Black" panose="020B0A04020102020204" pitchFamily="34" charset="0"/>
            </a:endParaRPr>
          </a:p>
        </p:txBody>
      </p:sp>
      <p:sp>
        <p:nvSpPr>
          <p:cNvPr id="5" name="TextBox 4">
            <a:extLst>
              <a:ext uri="{FF2B5EF4-FFF2-40B4-BE49-F238E27FC236}">
                <a16:creationId xmlns:a16="http://schemas.microsoft.com/office/drawing/2014/main" id="{3AEE0C5F-2180-5845-80E5-E562A6766B3E}"/>
              </a:ext>
            </a:extLst>
          </p:cNvPr>
          <p:cNvSpPr txBox="1"/>
          <p:nvPr/>
        </p:nvSpPr>
        <p:spPr>
          <a:xfrm>
            <a:off x="0" y="1164094"/>
            <a:ext cx="6096000" cy="3754874"/>
          </a:xfrm>
          <a:prstGeom prst="rect">
            <a:avLst/>
          </a:prstGeom>
          <a:noFill/>
        </p:spPr>
        <p:txBody>
          <a:bodyPr wrap="square" rtlCol="0">
            <a:spAutoFit/>
          </a:bodyPr>
          <a:lstStyle/>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Aesthetically Designed Classrooms</a:t>
            </a: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Age-appropriate Furniture</a:t>
            </a: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Well stocked Library</a:t>
            </a: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Audio Visual Room</a:t>
            </a: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Hygienically maintained Swimming Pool</a:t>
            </a: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Indoor and Outdoor Games Facility</a:t>
            </a: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24×7 CCTV surveillance</a:t>
            </a: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Safe and Secured School Campus</a:t>
            </a:r>
          </a:p>
          <a:p>
            <a:pPr algn="l" fontAlgn="base">
              <a:buFont typeface="Arial" panose="020B0604020202020204" pitchFamily="34" charset="0"/>
              <a:buChar char="•"/>
            </a:pPr>
            <a:r>
              <a:rPr lang="en-US" sz="2000" b="1" dirty="0">
                <a:solidFill>
                  <a:srgbClr val="002060"/>
                </a:solidFill>
                <a:latin typeface="Times New Roman" panose="02020603050405020304" pitchFamily="18" charset="0"/>
                <a:cs typeface="Times New Roman" panose="02020603050405020304" pitchFamily="18" charset="0"/>
              </a:rPr>
              <a:t>Transport facility</a:t>
            </a:r>
            <a:endParaRPr lang="en-US" sz="2000" b="1" i="0" dirty="0">
              <a:solidFill>
                <a:srgbClr val="002060"/>
              </a:solidFill>
              <a:effectLst/>
              <a:latin typeface="Times New Roman" panose="02020603050405020304" pitchFamily="18" charset="0"/>
              <a:cs typeface="Times New Roman" panose="02020603050405020304" pitchFamily="18" charset="0"/>
            </a:endParaRPr>
          </a:p>
          <a:p>
            <a:pPr algn="l" fontAlgn="base">
              <a:buFont typeface="Arial" panose="020B0604020202020204" pitchFamily="34" charset="0"/>
              <a:buChar char="•"/>
            </a:pPr>
            <a:r>
              <a:rPr lang="en-US" sz="2000" b="1" i="0" dirty="0">
                <a:solidFill>
                  <a:srgbClr val="002060"/>
                </a:solidFill>
                <a:effectLst/>
                <a:latin typeface="Times New Roman" panose="02020603050405020304" pitchFamily="18" charset="0"/>
                <a:cs typeface="Times New Roman" panose="02020603050405020304" pitchFamily="18" charset="0"/>
              </a:rPr>
              <a:t>Well trained teachers</a:t>
            </a:r>
          </a:p>
          <a:p>
            <a:pPr algn="l" fontAlgn="base">
              <a:buFont typeface="Arial" panose="020B0604020202020204" pitchFamily="34" charset="0"/>
              <a:buChar char="•"/>
            </a:pPr>
            <a:endParaRPr lang="en-US" sz="2000" b="1" i="0" dirty="0">
              <a:solidFill>
                <a:srgbClr val="002060"/>
              </a:solidFill>
              <a:effectLst/>
              <a:latin typeface="Times New Roman" panose="02020603050405020304" pitchFamily="18" charset="0"/>
              <a:cs typeface="Times New Roman" panose="02020603050405020304" pitchFamily="18" charset="0"/>
            </a:endParaRPr>
          </a:p>
          <a:p>
            <a:pPr>
              <a:buClr>
                <a:srgbClr val="002060"/>
              </a:buClr>
            </a:pP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Ocimum International School – Providing a jovial learning environment –  Yellow Slate – Blog Ocimum International School – Providing a jovial  learning environment">
            <a:extLst>
              <a:ext uri="{FF2B5EF4-FFF2-40B4-BE49-F238E27FC236}">
                <a16:creationId xmlns:a16="http://schemas.microsoft.com/office/drawing/2014/main" id="{57C159B4-7FE0-0CC3-8CD2-E22790356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748" y="744791"/>
            <a:ext cx="3775788" cy="32953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yderabad: School buses yet to get fitness tag">
            <a:extLst>
              <a:ext uri="{FF2B5EF4-FFF2-40B4-BE49-F238E27FC236}">
                <a16:creationId xmlns:a16="http://schemas.microsoft.com/office/drawing/2014/main" id="{31B135BA-0C3B-1A25-7883-5853CB1C2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397" y="4133461"/>
            <a:ext cx="4446137" cy="27245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lastic Emergency First Aid Kit Box, For Hospital, Model Name/Number: FA100">
            <a:extLst>
              <a:ext uri="{FF2B5EF4-FFF2-40B4-BE49-F238E27FC236}">
                <a16:creationId xmlns:a16="http://schemas.microsoft.com/office/drawing/2014/main" id="{0B404CA4-619C-0438-565B-CEF4EF5C8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22708"/>
            <a:ext cx="3191070" cy="24352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7903D06-4936-6F4D-EB6A-3934924719D5}"/>
              </a:ext>
            </a:extLst>
          </p:cNvPr>
          <p:cNvPicPr>
            <a:picLocks noChangeAspect="1"/>
          </p:cNvPicPr>
          <p:nvPr/>
        </p:nvPicPr>
        <p:blipFill>
          <a:blip r:embed="rId6"/>
          <a:stretch>
            <a:fillRect/>
          </a:stretch>
        </p:blipFill>
        <p:spPr>
          <a:xfrm>
            <a:off x="8593494" y="692984"/>
            <a:ext cx="3598506" cy="6165015"/>
          </a:xfrm>
          <a:prstGeom prst="rect">
            <a:avLst/>
          </a:prstGeom>
        </p:spPr>
      </p:pic>
    </p:spTree>
    <p:extLst>
      <p:ext uri="{BB962C8B-B14F-4D97-AF65-F5344CB8AC3E}">
        <p14:creationId xmlns:p14="http://schemas.microsoft.com/office/powerpoint/2010/main" val="3107678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58E6F-D0C8-A4D6-0001-E32F98FA045E}"/>
              </a:ext>
            </a:extLst>
          </p:cNvPr>
          <p:cNvPicPr>
            <a:picLocks noChangeAspect="1"/>
          </p:cNvPicPr>
          <p:nvPr/>
        </p:nvPicPr>
        <p:blipFill>
          <a:blip r:embed="rId3"/>
          <a:stretch>
            <a:fillRect/>
          </a:stretch>
        </p:blipFill>
        <p:spPr>
          <a:xfrm>
            <a:off x="4428599" y="0"/>
            <a:ext cx="3334801" cy="963251"/>
          </a:xfrm>
          <a:prstGeom prst="rect">
            <a:avLst/>
          </a:prstGeom>
        </p:spPr>
      </p:pic>
      <p:sp>
        <p:nvSpPr>
          <p:cNvPr id="5" name="TextBox 4">
            <a:extLst>
              <a:ext uri="{FF2B5EF4-FFF2-40B4-BE49-F238E27FC236}">
                <a16:creationId xmlns:a16="http://schemas.microsoft.com/office/drawing/2014/main" id="{4F751C04-0276-1FA6-C0D4-A76362810F42}"/>
              </a:ext>
            </a:extLst>
          </p:cNvPr>
          <p:cNvSpPr txBox="1"/>
          <p:nvPr/>
        </p:nvSpPr>
        <p:spPr>
          <a:xfrm>
            <a:off x="12104" y="963251"/>
            <a:ext cx="6096000" cy="5714706"/>
          </a:xfrm>
          <a:prstGeom prst="rect">
            <a:avLst/>
          </a:prstGeom>
          <a:noFill/>
        </p:spPr>
        <p:txBody>
          <a:bodyPr wrap="square">
            <a:spAutoFit/>
          </a:bodyPr>
          <a:lstStyle/>
          <a:p>
            <a:pPr marL="342900" lvl="0" indent="-342900">
              <a:lnSpc>
                <a:spcPct val="107000"/>
              </a:lnSpc>
              <a:buFont typeface="+mj-lt"/>
              <a:buAutoNum type="arabicPeriod"/>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Library</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Computer labs</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Science labs</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Robotics lab</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Performing art facilities like Art, Dance, Dramatics, Music.</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Medical room</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The Science labs ( Physics, Chemistry and Biology) gives students Hands-on -experience , encourages creativity , develops critical thinking and self- directed learning.</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The School library provides a wide range of materials and activities to help children learn and develop reading skills . They can foster creativity and help build their social skills in a stress free environment.</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Apart from books, our school library offers various national and international journals, academic and current affairs magazines and newspapers. Thus, they keep children well informed about what is happening worldwide.</a:t>
            </a:r>
            <a:endParaRPr lang="en-IN" sz="18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17ACBEF-B053-DDD2-FC52-540EB0CD6539}"/>
              </a:ext>
            </a:extLst>
          </p:cNvPr>
          <p:cNvPicPr>
            <a:picLocks noChangeAspect="1"/>
          </p:cNvPicPr>
          <p:nvPr/>
        </p:nvPicPr>
        <p:blipFill>
          <a:blip r:embed="rId4"/>
          <a:stretch>
            <a:fillRect/>
          </a:stretch>
        </p:blipFill>
        <p:spPr>
          <a:xfrm>
            <a:off x="6120208" y="768768"/>
            <a:ext cx="3297489" cy="2660232"/>
          </a:xfrm>
          <a:prstGeom prst="rect">
            <a:avLst/>
          </a:prstGeom>
        </p:spPr>
      </p:pic>
      <p:pic>
        <p:nvPicPr>
          <p:cNvPr id="7" name="Picture 6">
            <a:extLst>
              <a:ext uri="{FF2B5EF4-FFF2-40B4-BE49-F238E27FC236}">
                <a16:creationId xmlns:a16="http://schemas.microsoft.com/office/drawing/2014/main" id="{598B2164-615E-AD71-D9BA-83F3AFF9A572}"/>
              </a:ext>
            </a:extLst>
          </p:cNvPr>
          <p:cNvPicPr>
            <a:picLocks noChangeAspect="1"/>
          </p:cNvPicPr>
          <p:nvPr/>
        </p:nvPicPr>
        <p:blipFill>
          <a:blip r:embed="rId5"/>
          <a:stretch>
            <a:fillRect/>
          </a:stretch>
        </p:blipFill>
        <p:spPr>
          <a:xfrm>
            <a:off x="9417697" y="768768"/>
            <a:ext cx="2774303" cy="2660232"/>
          </a:xfrm>
          <a:prstGeom prst="rect">
            <a:avLst/>
          </a:prstGeom>
        </p:spPr>
      </p:pic>
      <p:pic>
        <p:nvPicPr>
          <p:cNvPr id="8" name="Picture 7">
            <a:extLst>
              <a:ext uri="{FF2B5EF4-FFF2-40B4-BE49-F238E27FC236}">
                <a16:creationId xmlns:a16="http://schemas.microsoft.com/office/drawing/2014/main" id="{8632B5C4-A403-B426-55C2-EA779648D7C4}"/>
              </a:ext>
            </a:extLst>
          </p:cNvPr>
          <p:cNvPicPr>
            <a:picLocks noChangeAspect="1"/>
          </p:cNvPicPr>
          <p:nvPr/>
        </p:nvPicPr>
        <p:blipFill>
          <a:blip r:embed="rId6"/>
          <a:stretch>
            <a:fillRect/>
          </a:stretch>
        </p:blipFill>
        <p:spPr>
          <a:xfrm>
            <a:off x="6096000" y="3429000"/>
            <a:ext cx="6096000" cy="3429000"/>
          </a:xfrm>
          <a:prstGeom prst="rect">
            <a:avLst/>
          </a:prstGeom>
        </p:spPr>
      </p:pic>
    </p:spTree>
    <p:extLst>
      <p:ext uri="{BB962C8B-B14F-4D97-AF65-F5344CB8AC3E}">
        <p14:creationId xmlns:p14="http://schemas.microsoft.com/office/powerpoint/2010/main" val="518195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86489-55B2-5723-287D-DBD2E1A4E69C}"/>
              </a:ext>
            </a:extLst>
          </p:cNvPr>
          <p:cNvSpPr txBox="1"/>
          <p:nvPr/>
        </p:nvSpPr>
        <p:spPr>
          <a:xfrm>
            <a:off x="-65315" y="0"/>
            <a:ext cx="6913983" cy="584775"/>
          </a:xfrm>
          <a:prstGeom prst="rect">
            <a:avLst/>
          </a:prstGeom>
          <a:noFill/>
        </p:spPr>
        <p:txBody>
          <a:bodyPr wrap="square" rtlCol="0">
            <a:spAutoFit/>
          </a:bodyPr>
          <a:lstStyle/>
          <a:p>
            <a:r>
              <a:rPr lang="en-US" sz="3200" b="1" dirty="0">
                <a:solidFill>
                  <a:schemeClr val="accent2">
                    <a:lumMod val="50000"/>
                  </a:schemeClr>
                </a:solidFill>
                <a:highlight>
                  <a:srgbClr val="FFFF00"/>
                </a:highlight>
                <a:latin typeface="Arial Black" panose="020B0A04020102020204" pitchFamily="34" charset="0"/>
              </a:rPr>
              <a:t>CHAIN OF COMMUNICATION</a:t>
            </a:r>
            <a:endParaRPr lang="en-IN" sz="3200" b="1" dirty="0">
              <a:solidFill>
                <a:schemeClr val="accent2">
                  <a:lumMod val="50000"/>
                </a:schemeClr>
              </a:solidFill>
              <a:highlight>
                <a:srgbClr val="FFFF00"/>
              </a:highlight>
              <a:latin typeface="Arial Black" panose="020B0A04020102020204" pitchFamily="34" charset="0"/>
            </a:endParaRPr>
          </a:p>
        </p:txBody>
      </p:sp>
      <p:sp>
        <p:nvSpPr>
          <p:cNvPr id="7" name="TextBox 6">
            <a:extLst>
              <a:ext uri="{FF2B5EF4-FFF2-40B4-BE49-F238E27FC236}">
                <a16:creationId xmlns:a16="http://schemas.microsoft.com/office/drawing/2014/main" id="{F8D07726-3264-5AC3-A85C-15E333EBDD8E}"/>
              </a:ext>
            </a:extLst>
          </p:cNvPr>
          <p:cNvSpPr txBox="1"/>
          <p:nvPr/>
        </p:nvSpPr>
        <p:spPr>
          <a:xfrm>
            <a:off x="0" y="699797"/>
            <a:ext cx="5075853" cy="2308324"/>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Step 1: Mother teacher</a:t>
            </a:r>
          </a:p>
          <a:p>
            <a:r>
              <a:rPr lang="en-US" sz="3600" b="1" dirty="0">
                <a:solidFill>
                  <a:srgbClr val="002060"/>
                </a:solidFill>
                <a:latin typeface="Times New Roman" panose="02020603050405020304" pitchFamily="18" charset="0"/>
                <a:cs typeface="Times New Roman" panose="02020603050405020304" pitchFamily="18" charset="0"/>
              </a:rPr>
              <a:t>Step 2: Coordinator</a:t>
            </a:r>
          </a:p>
          <a:p>
            <a:r>
              <a:rPr lang="en-US" sz="3600" b="1" dirty="0">
                <a:solidFill>
                  <a:srgbClr val="002060"/>
                </a:solidFill>
                <a:latin typeface="Times New Roman" panose="02020603050405020304" pitchFamily="18" charset="0"/>
                <a:cs typeface="Times New Roman" panose="02020603050405020304" pitchFamily="18" charset="0"/>
              </a:rPr>
              <a:t>Step 3: Head Mistress</a:t>
            </a:r>
          </a:p>
          <a:p>
            <a:r>
              <a:rPr lang="en-US" sz="3600" b="1" dirty="0">
                <a:solidFill>
                  <a:srgbClr val="002060"/>
                </a:solidFill>
                <a:latin typeface="Times New Roman" panose="02020603050405020304" pitchFamily="18" charset="0"/>
                <a:cs typeface="Times New Roman" panose="02020603050405020304" pitchFamily="18" charset="0"/>
              </a:rPr>
              <a:t>Step 4: Principal</a:t>
            </a:r>
            <a:endParaRPr lang="en-IN" sz="3600" b="1" dirty="0">
              <a:solidFill>
                <a:srgbClr val="002060"/>
              </a:solidFill>
              <a:latin typeface="Times New Roman" panose="02020603050405020304" pitchFamily="18" charset="0"/>
              <a:cs typeface="Times New Roman" panose="02020603050405020304" pitchFamily="18" charset="0"/>
            </a:endParaRPr>
          </a:p>
        </p:txBody>
      </p:sp>
      <p:sp>
        <p:nvSpPr>
          <p:cNvPr id="8" name="AutoShape 2" descr="Let's Work Together card - Stock Image - Everypixel">
            <a:extLst>
              <a:ext uri="{FF2B5EF4-FFF2-40B4-BE49-F238E27FC236}">
                <a16:creationId xmlns:a16="http://schemas.microsoft.com/office/drawing/2014/main" id="{BAAD5072-BAFA-34D9-E330-4FEA9E600B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9" name="Picture 8">
            <a:extLst>
              <a:ext uri="{FF2B5EF4-FFF2-40B4-BE49-F238E27FC236}">
                <a16:creationId xmlns:a16="http://schemas.microsoft.com/office/drawing/2014/main" id="{86150577-5420-3A0D-2A1A-02FFDADAE172}"/>
              </a:ext>
            </a:extLst>
          </p:cNvPr>
          <p:cNvPicPr>
            <a:picLocks noChangeAspect="1"/>
          </p:cNvPicPr>
          <p:nvPr/>
        </p:nvPicPr>
        <p:blipFill>
          <a:blip r:embed="rId3"/>
          <a:stretch>
            <a:fillRect/>
          </a:stretch>
        </p:blipFill>
        <p:spPr>
          <a:xfrm>
            <a:off x="6428792" y="0"/>
            <a:ext cx="5763208" cy="3429000"/>
          </a:xfrm>
          <a:prstGeom prst="rect">
            <a:avLst/>
          </a:prstGeom>
        </p:spPr>
      </p:pic>
      <p:pic>
        <p:nvPicPr>
          <p:cNvPr id="5122" name="Picture 2" descr="345 Together Everyone Achieves More Stock Photos - Free &amp; Royalty-Free  Stock Photos from Dreamstime">
            <a:extLst>
              <a:ext uri="{FF2B5EF4-FFF2-40B4-BE49-F238E27FC236}">
                <a16:creationId xmlns:a16="http://schemas.microsoft.com/office/drawing/2014/main" id="{FB6D26AE-9499-A642-9FAB-6C8E36969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4"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uilding Parent-Teacher Relations | by STEMpedia | Medium">
            <a:extLst>
              <a:ext uri="{FF2B5EF4-FFF2-40B4-BE49-F238E27FC236}">
                <a16:creationId xmlns:a16="http://schemas.microsoft.com/office/drawing/2014/main" id="{CBE56872-55A7-1E8F-E423-24DBC596D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686" y="3429560"/>
            <a:ext cx="6161314" cy="342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0123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2E7EBB-967F-0519-6022-04ED08698924}"/>
              </a:ext>
            </a:extLst>
          </p:cNvPr>
          <p:cNvSpPr txBox="1"/>
          <p:nvPr/>
        </p:nvSpPr>
        <p:spPr>
          <a:xfrm>
            <a:off x="1595341" y="72507"/>
            <a:ext cx="10385166" cy="584775"/>
          </a:xfrm>
          <a:prstGeom prst="rect">
            <a:avLst/>
          </a:prstGeom>
          <a:noFill/>
        </p:spPr>
        <p:txBody>
          <a:bodyPr wrap="square" rtlCol="0">
            <a:spAutoFit/>
          </a:bodyPr>
          <a:lstStyle/>
          <a:p>
            <a:r>
              <a:rPr lang="en-US" sz="3200" b="1" dirty="0">
                <a:solidFill>
                  <a:schemeClr val="accent2">
                    <a:lumMod val="50000"/>
                  </a:schemeClr>
                </a:solidFill>
                <a:highlight>
                  <a:srgbClr val="FFFF00"/>
                </a:highlight>
                <a:latin typeface="Arial Black" panose="020B0A04020102020204" pitchFamily="34" charset="0"/>
              </a:rPr>
              <a:t>PRE PRIMARY CURRICULUM OVERVIEW</a:t>
            </a:r>
            <a:endParaRPr lang="en-IN" sz="3200" b="1" dirty="0">
              <a:solidFill>
                <a:schemeClr val="accent2">
                  <a:lumMod val="50000"/>
                </a:schemeClr>
              </a:solidFill>
              <a:highlight>
                <a:srgbClr val="FFFF00"/>
              </a:highlight>
              <a:latin typeface="Arial Black" panose="020B0A04020102020204" pitchFamily="34" charset="0"/>
            </a:endParaRPr>
          </a:p>
        </p:txBody>
      </p:sp>
      <p:sp>
        <p:nvSpPr>
          <p:cNvPr id="6" name="TextBox 5">
            <a:extLst>
              <a:ext uri="{FF2B5EF4-FFF2-40B4-BE49-F238E27FC236}">
                <a16:creationId xmlns:a16="http://schemas.microsoft.com/office/drawing/2014/main" id="{BC15761A-206C-D49E-8C33-DB221B0FD38E}"/>
              </a:ext>
            </a:extLst>
          </p:cNvPr>
          <p:cNvSpPr txBox="1"/>
          <p:nvPr/>
        </p:nvSpPr>
        <p:spPr>
          <a:xfrm>
            <a:off x="0" y="876551"/>
            <a:ext cx="12344400" cy="4647426"/>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The curriculum offers developmentally appropriate program with cumulative assessment options. </a:t>
            </a:r>
          </a:p>
          <a:p>
            <a:endParaRPr lang="en-US" sz="2400" b="1" dirty="0">
              <a:solidFill>
                <a:srgbClr val="002060"/>
              </a:solidFill>
              <a:latin typeface="Times New Roman" panose="02020603050405020304" pitchFamily="18" charset="0"/>
              <a:cs typeface="Times New Roman" panose="02020603050405020304" pitchFamily="18" charset="0"/>
            </a:endParaRPr>
          </a:p>
          <a:p>
            <a:r>
              <a:rPr lang="en-US" sz="2800" b="1" dirty="0">
                <a:solidFill>
                  <a:srgbClr val="002060"/>
                </a:solidFill>
                <a:latin typeface="Times New Roman" panose="02020603050405020304" pitchFamily="18" charset="0"/>
                <a:cs typeface="Times New Roman" panose="02020603050405020304" pitchFamily="18" charset="0"/>
              </a:rPr>
              <a:t>Seven key learning areas:</a:t>
            </a:r>
            <a:endParaRPr lang="en-IN" sz="2800" b="1" dirty="0">
              <a:solidFill>
                <a:srgbClr val="002060"/>
              </a:solidFill>
              <a:latin typeface="Times New Roman" panose="02020603050405020304" pitchFamily="18" charset="0"/>
              <a:cs typeface="Times New Roman" panose="02020603050405020304" pitchFamily="18" charset="0"/>
            </a:endParaRPr>
          </a:p>
          <a:p>
            <a:pPr marL="457200" indent="-457200">
              <a:buFont typeface="+mj-lt"/>
              <a:buAutoNum type="alphaUcPeriod"/>
            </a:pPr>
            <a:r>
              <a:rPr lang="en-IN" sz="2800" b="1" dirty="0">
                <a:solidFill>
                  <a:srgbClr val="002060"/>
                </a:solidFill>
                <a:latin typeface="Times New Roman" panose="02020603050405020304" pitchFamily="18" charset="0"/>
                <a:cs typeface="Times New Roman" panose="02020603050405020304" pitchFamily="18" charset="0"/>
              </a:rPr>
              <a:t>Communication and language skills</a:t>
            </a:r>
          </a:p>
          <a:p>
            <a:pPr marL="457200" indent="-457200">
              <a:buFont typeface="+mj-lt"/>
              <a:buAutoNum type="alphaUcPeriod"/>
            </a:pPr>
            <a:r>
              <a:rPr lang="en-IN" sz="2800" b="1" dirty="0">
                <a:solidFill>
                  <a:srgbClr val="002060"/>
                </a:solidFill>
                <a:latin typeface="Times New Roman" panose="02020603050405020304" pitchFamily="18" charset="0"/>
                <a:cs typeface="Times New Roman" panose="02020603050405020304" pitchFamily="18" charset="0"/>
              </a:rPr>
              <a:t>Reading and writing</a:t>
            </a:r>
          </a:p>
          <a:p>
            <a:pPr marL="457200" indent="-457200">
              <a:buFont typeface="+mj-lt"/>
              <a:buAutoNum type="alphaUcPeriod"/>
            </a:pPr>
            <a:r>
              <a:rPr lang="en-IN" sz="2800" b="1" dirty="0">
                <a:solidFill>
                  <a:srgbClr val="002060"/>
                </a:solidFill>
                <a:latin typeface="Times New Roman" panose="02020603050405020304" pitchFamily="18" charset="0"/>
                <a:cs typeface="Times New Roman" panose="02020603050405020304" pitchFamily="18" charset="0"/>
              </a:rPr>
              <a:t>Physical development</a:t>
            </a:r>
          </a:p>
          <a:p>
            <a:pPr marL="457200" indent="-457200">
              <a:buFont typeface="+mj-lt"/>
              <a:buAutoNum type="alphaUcPeriod"/>
            </a:pPr>
            <a:r>
              <a:rPr lang="en-IN" sz="2800" b="1" dirty="0">
                <a:solidFill>
                  <a:srgbClr val="002060"/>
                </a:solidFill>
                <a:latin typeface="Times New Roman" panose="02020603050405020304" pitchFamily="18" charset="0"/>
                <a:cs typeface="Times New Roman" panose="02020603050405020304" pitchFamily="18" charset="0"/>
              </a:rPr>
              <a:t>Personal, social and emotional development</a:t>
            </a:r>
          </a:p>
          <a:p>
            <a:pPr marL="457200" indent="-457200">
              <a:buFont typeface="+mj-lt"/>
              <a:buAutoNum type="alphaUcPeriod"/>
            </a:pPr>
            <a:r>
              <a:rPr lang="en-IN" sz="2800" b="1" dirty="0">
                <a:solidFill>
                  <a:srgbClr val="002060"/>
                </a:solidFill>
                <a:latin typeface="Times New Roman" panose="02020603050405020304" pitchFamily="18" charset="0"/>
                <a:cs typeface="Times New Roman" panose="02020603050405020304" pitchFamily="18" charset="0"/>
              </a:rPr>
              <a:t>Mathematics</a:t>
            </a:r>
          </a:p>
          <a:p>
            <a:pPr marL="457200" indent="-457200">
              <a:buFont typeface="+mj-lt"/>
              <a:buAutoNum type="alphaUcPeriod"/>
            </a:pPr>
            <a:r>
              <a:rPr lang="en-IN" sz="2800" b="1" dirty="0">
                <a:solidFill>
                  <a:srgbClr val="002060"/>
                </a:solidFill>
                <a:latin typeface="Times New Roman" panose="02020603050405020304" pitchFamily="18" charset="0"/>
                <a:cs typeface="Times New Roman" panose="02020603050405020304" pitchFamily="18" charset="0"/>
              </a:rPr>
              <a:t>Understanding the world around us</a:t>
            </a:r>
          </a:p>
          <a:p>
            <a:pPr marL="457200" indent="-457200">
              <a:buFont typeface="+mj-lt"/>
              <a:buAutoNum type="alphaUcPeriod"/>
            </a:pPr>
            <a:r>
              <a:rPr lang="en-IN" sz="2800" b="1" dirty="0">
                <a:solidFill>
                  <a:srgbClr val="002060"/>
                </a:solidFill>
                <a:latin typeface="Times New Roman" panose="02020603050405020304" pitchFamily="18" charset="0"/>
                <a:cs typeface="Times New Roman" panose="02020603050405020304" pitchFamily="18" charset="0"/>
              </a:rPr>
              <a:t>Art and craft</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6146" name="Picture 2" descr="Pre Primary Schools - YouTube">
            <a:extLst>
              <a:ext uri="{FF2B5EF4-FFF2-40B4-BE49-F238E27FC236}">
                <a16:creationId xmlns:a16="http://schemas.microsoft.com/office/drawing/2014/main" id="{0E1847AE-2606-28FC-CEA6-471F41564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4232" y="1856790"/>
            <a:ext cx="3517641" cy="3517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74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47BFCC-5D11-7848-CBCF-088E4EE6EDDB}"/>
              </a:ext>
            </a:extLst>
          </p:cNvPr>
          <p:cNvSpPr txBox="1"/>
          <p:nvPr/>
        </p:nvSpPr>
        <p:spPr>
          <a:xfrm>
            <a:off x="79114" y="9331"/>
            <a:ext cx="5811611" cy="864980"/>
          </a:xfrm>
          <a:prstGeom prst="rect">
            <a:avLst/>
          </a:prstGeom>
          <a:noFill/>
        </p:spPr>
        <p:txBody>
          <a:bodyPr wrap="square" rtlCol="0">
            <a:spAutoFit/>
          </a:bodyPr>
          <a:lstStyle/>
          <a:p>
            <a:pPr>
              <a:lnSpc>
                <a:spcPct val="107000"/>
              </a:lnSpc>
              <a:spcAft>
                <a:spcPts val="800"/>
              </a:spcAft>
            </a:pPr>
            <a:r>
              <a:rPr lang="en-US" sz="24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Calibri" panose="020F0502020204030204" pitchFamily="34" charset="0"/>
              </a:rPr>
              <a:t>ASSESMENT OF STUDENTS LEARNING</a:t>
            </a:r>
            <a:endParaRPr lang="en-IN" sz="2400" b="1" kern="100" dirty="0">
              <a:solidFill>
                <a:schemeClr val="accent2">
                  <a:lumMod val="50000"/>
                </a:schemeClr>
              </a:solidFill>
              <a:effectLst/>
              <a:highlight>
                <a:srgbClr val="FFFF00"/>
              </a:highlight>
              <a:latin typeface="Arial Black" panose="020B0A0402010202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8C3CDB1-AFFB-5E31-5F23-CEFADC1C781B}"/>
              </a:ext>
            </a:extLst>
          </p:cNvPr>
          <p:cNvSpPr txBox="1"/>
          <p:nvPr/>
        </p:nvSpPr>
        <p:spPr>
          <a:xfrm>
            <a:off x="-46655" y="1213009"/>
            <a:ext cx="5937380" cy="2215991"/>
          </a:xfrm>
          <a:prstGeom prst="rect">
            <a:avLst/>
          </a:prstGeom>
          <a:noFill/>
        </p:spPr>
        <p:txBody>
          <a:bodyPr wrap="square" rtlCol="0">
            <a:spAutoFit/>
          </a:bodyPr>
          <a:lstStyle/>
          <a:p>
            <a:r>
              <a:rPr lang="en-US" sz="20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Assessment of the Student is based on daily/weekly/monthly observations and continuous class assessment. There are two academic terms. Each term has one periodic test and one term end examination. Progress Reports are prepared based on these periodic test and term end examinations. </a:t>
            </a:r>
            <a:endParaRPr lang="en-IN" sz="20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sp>
        <p:nvSpPr>
          <p:cNvPr id="6" name="TextBox 5">
            <a:extLst>
              <a:ext uri="{FF2B5EF4-FFF2-40B4-BE49-F238E27FC236}">
                <a16:creationId xmlns:a16="http://schemas.microsoft.com/office/drawing/2014/main" id="{50290B25-E5B7-C780-34BD-A36FA9EF9841}"/>
              </a:ext>
            </a:extLst>
          </p:cNvPr>
          <p:cNvSpPr txBox="1"/>
          <p:nvPr/>
        </p:nvSpPr>
        <p:spPr>
          <a:xfrm>
            <a:off x="-46655" y="3429000"/>
            <a:ext cx="4180114" cy="400110"/>
          </a:xfrm>
          <a:prstGeom prst="rect">
            <a:avLst/>
          </a:prstGeom>
          <a:noFill/>
        </p:spPr>
        <p:txBody>
          <a:bodyPr wrap="square" rtlCol="0">
            <a:spAutoFit/>
          </a:bodyPr>
          <a:lstStyle/>
          <a:p>
            <a:r>
              <a:rPr lang="en-US" sz="2000" b="1" dirty="0">
                <a:solidFill>
                  <a:schemeClr val="accent2">
                    <a:lumMod val="50000"/>
                  </a:schemeClr>
                </a:solidFill>
                <a:highlight>
                  <a:srgbClr val="FFFF00"/>
                </a:highlight>
                <a:latin typeface="Arial Black" panose="020B0A04020102020204" pitchFamily="34" charset="0"/>
              </a:rPr>
              <a:t>GRADED ACTIVITIES</a:t>
            </a:r>
            <a:endParaRPr lang="en-IN" sz="2000" b="1" dirty="0">
              <a:solidFill>
                <a:schemeClr val="accent2">
                  <a:lumMod val="50000"/>
                </a:schemeClr>
              </a:solidFill>
              <a:highlight>
                <a:srgbClr val="FFFF00"/>
              </a:highlight>
              <a:latin typeface="Arial Black" panose="020B0A04020102020204" pitchFamily="34" charset="0"/>
            </a:endParaRPr>
          </a:p>
        </p:txBody>
      </p:sp>
      <p:sp>
        <p:nvSpPr>
          <p:cNvPr id="7" name="TextBox 6">
            <a:extLst>
              <a:ext uri="{FF2B5EF4-FFF2-40B4-BE49-F238E27FC236}">
                <a16:creationId xmlns:a16="http://schemas.microsoft.com/office/drawing/2014/main" id="{30AA9509-D207-19A8-1D4D-34AB6F4A6138}"/>
              </a:ext>
            </a:extLst>
          </p:cNvPr>
          <p:cNvSpPr txBox="1"/>
          <p:nvPr/>
        </p:nvSpPr>
        <p:spPr>
          <a:xfrm>
            <a:off x="-46655" y="3767698"/>
            <a:ext cx="5551714" cy="3084947"/>
          </a:xfrm>
          <a:prstGeom prst="rect">
            <a:avLst/>
          </a:prstGeom>
          <a:noFill/>
        </p:spPr>
        <p:txBody>
          <a:bodyPr wrap="square" rtlCol="0">
            <a:spAutoFit/>
          </a:bodyPr>
          <a:lstStyle/>
          <a:p>
            <a:pPr marL="342900" indent="-342900">
              <a:lnSpc>
                <a:spcPct val="107000"/>
              </a:lnSpc>
              <a:spcAft>
                <a:spcPts val="800"/>
              </a:spcAft>
              <a:buFont typeface="+mj-lt"/>
              <a:buAutoNum type="arabicPeriod"/>
            </a:pPr>
            <a:r>
              <a:rPr lang="en-US" sz="20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Spell Bee- help students improve their spelling, increase their vocabularies, learn concepts and develop correct English usage that will help them all their lives.</a:t>
            </a:r>
          </a:p>
          <a:p>
            <a:pPr marL="342900" indent="-342900">
              <a:lnSpc>
                <a:spcPct val="107000"/>
              </a:lnSpc>
              <a:spcAft>
                <a:spcPts val="800"/>
              </a:spcAft>
              <a:buFont typeface="+mj-lt"/>
              <a:buAutoNum type="arabicPeriod"/>
            </a:pPr>
            <a:r>
              <a:rPr lang="en-US" sz="2000" b="1" kern="1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Cursive writing and handwriting</a:t>
            </a:r>
            <a:endParaRPr lang="en-IN" sz="20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US" sz="20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Drawing and coloring</a:t>
            </a:r>
          </a:p>
          <a:p>
            <a:pPr marL="342900" indent="-342900">
              <a:lnSpc>
                <a:spcPct val="107000"/>
              </a:lnSpc>
              <a:spcAft>
                <a:spcPts val="800"/>
              </a:spcAft>
              <a:buFont typeface="+mj-lt"/>
              <a:buAutoNum type="arabicPeriod"/>
            </a:pPr>
            <a:r>
              <a:rPr lang="en-US" sz="2000" b="1" kern="100"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Speaking and listening skills</a:t>
            </a:r>
            <a:endParaRPr lang="en-IN" sz="2000" b="1" kern="100" dirty="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IN" dirty="0"/>
          </a:p>
        </p:txBody>
      </p:sp>
      <p:pic>
        <p:nvPicPr>
          <p:cNvPr id="1026" name="Picture 2" descr="Students Writing An Exam Stock Clipart | Royalty-Free | FreeImages">
            <a:extLst>
              <a:ext uri="{FF2B5EF4-FFF2-40B4-BE49-F238E27FC236}">
                <a16:creationId xmlns:a16="http://schemas.microsoft.com/office/drawing/2014/main" id="{4A096064-E76A-BB92-659B-5CEF3B6DF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006" y="9331"/>
            <a:ext cx="6123994" cy="3419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ell Bee for Class 1 | Books, questions, practice tests, notes 2023-2024  Syllabus">
            <a:extLst>
              <a:ext uri="{FF2B5EF4-FFF2-40B4-BE49-F238E27FC236}">
                <a16:creationId xmlns:a16="http://schemas.microsoft.com/office/drawing/2014/main" id="{0E306A73-B948-0548-35A7-F1605284E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927" y="382911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write English capital letters | Cursive writing A to Z | Cursive  handwriting practice | ABCD | English, handwriting | How to write English  capital letters | Cursive writing A">
            <a:extLst>
              <a:ext uri="{FF2B5EF4-FFF2-40B4-BE49-F238E27FC236}">
                <a16:creationId xmlns:a16="http://schemas.microsoft.com/office/drawing/2014/main" id="{7F9D13E1-02E2-834E-D20F-62184ED73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0003" y="3974841"/>
            <a:ext cx="3061997" cy="172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09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2438CB-BAB0-6990-FABC-92AEDA099084}"/>
              </a:ext>
            </a:extLst>
          </p:cNvPr>
          <p:cNvSpPr txBox="1"/>
          <p:nvPr/>
        </p:nvSpPr>
        <p:spPr>
          <a:xfrm>
            <a:off x="4973217" y="176928"/>
            <a:ext cx="5374432" cy="523220"/>
          </a:xfrm>
          <a:prstGeom prst="rect">
            <a:avLst/>
          </a:prstGeom>
          <a:noFill/>
        </p:spPr>
        <p:txBody>
          <a:bodyPr wrap="square" rtlCol="0">
            <a:spAutoFit/>
          </a:bodyPr>
          <a:lstStyle/>
          <a:p>
            <a:r>
              <a:rPr lang="en-US" sz="2800" b="1" dirty="0">
                <a:solidFill>
                  <a:schemeClr val="accent2">
                    <a:lumMod val="50000"/>
                  </a:schemeClr>
                </a:solidFill>
                <a:highlight>
                  <a:srgbClr val="FFFF00"/>
                </a:highlight>
                <a:latin typeface="Arial Black" panose="020B0A04020102020204" pitchFamily="34" charset="0"/>
              </a:rPr>
              <a:t>NURSERY</a:t>
            </a:r>
            <a:endParaRPr lang="en-IN" b="1" dirty="0">
              <a:solidFill>
                <a:schemeClr val="accent2">
                  <a:lumMod val="50000"/>
                </a:schemeClr>
              </a:solidFill>
              <a:highlight>
                <a:srgbClr val="FFFF00"/>
              </a:highlight>
              <a:latin typeface="Arial Black" panose="020B0A04020102020204" pitchFamily="34" charset="0"/>
            </a:endParaRPr>
          </a:p>
        </p:txBody>
      </p:sp>
      <p:sp>
        <p:nvSpPr>
          <p:cNvPr id="5" name="TextBox 4">
            <a:extLst>
              <a:ext uri="{FF2B5EF4-FFF2-40B4-BE49-F238E27FC236}">
                <a16:creationId xmlns:a16="http://schemas.microsoft.com/office/drawing/2014/main" id="{1AC8A8F4-C2A1-A23E-EAD8-CE468745B6E5}"/>
              </a:ext>
            </a:extLst>
          </p:cNvPr>
          <p:cNvSpPr txBox="1"/>
          <p:nvPr/>
        </p:nvSpPr>
        <p:spPr>
          <a:xfrm>
            <a:off x="0" y="839755"/>
            <a:ext cx="4655976" cy="677108"/>
          </a:xfrm>
          <a:prstGeom prst="rect">
            <a:avLst/>
          </a:prstGeom>
          <a:noFill/>
        </p:spPr>
        <p:txBody>
          <a:bodyPr wrap="square" rtlCol="0">
            <a:spAutoFit/>
          </a:bodyPr>
          <a:lstStyle/>
          <a:p>
            <a:r>
              <a:rPr lang="en-US" sz="2000" b="1" dirty="0">
                <a:solidFill>
                  <a:schemeClr val="accent2">
                    <a:lumMod val="50000"/>
                  </a:schemeClr>
                </a:solidFill>
                <a:highlight>
                  <a:srgbClr val="FFFF00"/>
                </a:highlight>
                <a:latin typeface="Arial Black" panose="020B0A04020102020204" pitchFamily="34" charset="0"/>
                <a:cs typeface="Times New Roman" panose="02020603050405020304" pitchFamily="18" charset="0"/>
              </a:rPr>
              <a:t>WHAT DO WE TEACH?</a:t>
            </a:r>
          </a:p>
          <a:p>
            <a:endParaRPr lang="en-IN" b="1" dirty="0">
              <a:solidFill>
                <a:schemeClr val="accent2">
                  <a:lumMod val="50000"/>
                </a:schemeClr>
              </a:solidFill>
              <a:highlight>
                <a:srgbClr val="FFFF00"/>
              </a:highlight>
              <a:latin typeface="Arial Black" panose="020B0A04020102020204" pitchFamily="34" charset="0"/>
              <a:cs typeface="Times New Roman" panose="02020603050405020304" pitchFamily="18" charset="0"/>
            </a:endParaRPr>
          </a:p>
        </p:txBody>
      </p:sp>
      <p:sp>
        <p:nvSpPr>
          <p:cNvPr id="6" name="Arrow: Down 5">
            <a:extLst>
              <a:ext uri="{FF2B5EF4-FFF2-40B4-BE49-F238E27FC236}">
                <a16:creationId xmlns:a16="http://schemas.microsoft.com/office/drawing/2014/main" id="{392198AB-2F9F-F0A8-88EA-3B11F105D888}"/>
              </a:ext>
            </a:extLst>
          </p:cNvPr>
          <p:cNvSpPr/>
          <p:nvPr/>
        </p:nvSpPr>
        <p:spPr>
          <a:xfrm>
            <a:off x="1315616" y="1300981"/>
            <a:ext cx="485192" cy="6771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4D80DDAF-8C12-E1EE-7B23-C761096E5A88}"/>
              </a:ext>
            </a:extLst>
          </p:cNvPr>
          <p:cNvSpPr txBox="1"/>
          <p:nvPr/>
        </p:nvSpPr>
        <p:spPr>
          <a:xfrm>
            <a:off x="9331" y="1978089"/>
            <a:ext cx="5094514" cy="4401205"/>
          </a:xfrm>
          <a:prstGeom prst="rect">
            <a:avLst/>
          </a:prstGeom>
          <a:noFill/>
        </p:spPr>
        <p:txBody>
          <a:bodyPr wrap="squar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Multiple intelligence based curriculum</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Reading</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Writing</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Listening</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Speaking</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General knowledge</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Number sense and shape</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Behavioral habits</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Body movements</a:t>
            </a:r>
            <a:endParaRPr lang="en-I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03535E5-23F5-9871-9226-DCBEA7BEE34E}"/>
              </a:ext>
            </a:extLst>
          </p:cNvPr>
          <p:cNvSpPr txBox="1"/>
          <p:nvPr/>
        </p:nvSpPr>
        <p:spPr>
          <a:xfrm>
            <a:off x="8145625" y="939008"/>
            <a:ext cx="3844212" cy="400110"/>
          </a:xfrm>
          <a:prstGeom prst="rect">
            <a:avLst/>
          </a:prstGeom>
          <a:noFill/>
        </p:spPr>
        <p:txBody>
          <a:bodyPr wrap="square" rtlCol="0">
            <a:spAutoFit/>
          </a:bodyPr>
          <a:lstStyle/>
          <a:p>
            <a:r>
              <a:rPr lang="en-US" sz="2000" b="1" dirty="0">
                <a:solidFill>
                  <a:schemeClr val="accent2">
                    <a:lumMod val="50000"/>
                  </a:schemeClr>
                </a:solidFill>
                <a:highlight>
                  <a:srgbClr val="FFFF00"/>
                </a:highlight>
                <a:latin typeface="Arial Black" panose="020B0A04020102020204" pitchFamily="34" charset="0"/>
              </a:rPr>
              <a:t>HOW DO WE TEACH?</a:t>
            </a:r>
            <a:endParaRPr lang="en-IN" sz="2000" b="1" dirty="0">
              <a:solidFill>
                <a:schemeClr val="accent2">
                  <a:lumMod val="50000"/>
                </a:schemeClr>
              </a:solidFill>
              <a:highlight>
                <a:srgbClr val="FFFF00"/>
              </a:highlight>
              <a:latin typeface="Arial Black" panose="020B0A04020102020204" pitchFamily="34" charset="0"/>
            </a:endParaRPr>
          </a:p>
        </p:txBody>
      </p:sp>
      <p:sp>
        <p:nvSpPr>
          <p:cNvPr id="11" name="Arrow: Down 10">
            <a:extLst>
              <a:ext uri="{FF2B5EF4-FFF2-40B4-BE49-F238E27FC236}">
                <a16:creationId xmlns:a16="http://schemas.microsoft.com/office/drawing/2014/main" id="{9F7C2586-3D5C-CBBC-2DA1-F282D205CF50}"/>
              </a:ext>
            </a:extLst>
          </p:cNvPr>
          <p:cNvSpPr/>
          <p:nvPr/>
        </p:nvSpPr>
        <p:spPr>
          <a:xfrm>
            <a:off x="9470571" y="1362537"/>
            <a:ext cx="485192" cy="6771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F4319C8F-367B-D743-93AD-07FAFD557499}"/>
              </a:ext>
            </a:extLst>
          </p:cNvPr>
          <p:cNvSpPr txBox="1"/>
          <p:nvPr/>
        </p:nvSpPr>
        <p:spPr>
          <a:xfrm>
            <a:off x="8021217" y="2183363"/>
            <a:ext cx="4170783" cy="2954655"/>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Puzzle solving</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Rhymes</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Stories and conversations</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Art based activities</a:t>
            </a:r>
          </a:p>
          <a:p>
            <a:pPr marL="457200" indent="-457200">
              <a:buFont typeface="Arial" panose="020B0604020202020204" pitchFamily="34" charset="0"/>
              <a:buChar char="•"/>
            </a:pPr>
            <a:r>
              <a:rPr lang="en-US" sz="2800" b="1" dirty="0">
                <a:solidFill>
                  <a:schemeClr val="accent1">
                    <a:lumMod val="50000"/>
                  </a:schemeClr>
                </a:solidFill>
                <a:latin typeface="Times New Roman" panose="02020603050405020304" pitchFamily="18" charset="0"/>
                <a:cs typeface="Times New Roman" panose="02020603050405020304" pitchFamily="18" charset="0"/>
              </a:rPr>
              <a:t>Story based approach</a:t>
            </a:r>
          </a:p>
          <a:p>
            <a:endParaRPr lang="en-IN" dirty="0"/>
          </a:p>
        </p:txBody>
      </p:sp>
      <p:pic>
        <p:nvPicPr>
          <p:cNvPr id="2" name="Picture 1">
            <a:extLst>
              <a:ext uri="{FF2B5EF4-FFF2-40B4-BE49-F238E27FC236}">
                <a16:creationId xmlns:a16="http://schemas.microsoft.com/office/drawing/2014/main" id="{5A055E84-C05F-A092-2355-63C3AF51BFCA}"/>
              </a:ext>
            </a:extLst>
          </p:cNvPr>
          <p:cNvPicPr>
            <a:picLocks noChangeAspect="1"/>
          </p:cNvPicPr>
          <p:nvPr/>
        </p:nvPicPr>
        <p:blipFill>
          <a:blip r:embed="rId3"/>
          <a:stretch>
            <a:fillRect/>
          </a:stretch>
        </p:blipFill>
        <p:spPr>
          <a:xfrm>
            <a:off x="4407161" y="2427476"/>
            <a:ext cx="3614056" cy="2710542"/>
          </a:xfrm>
          <a:prstGeom prst="rect">
            <a:avLst/>
          </a:prstGeom>
        </p:spPr>
      </p:pic>
    </p:spTree>
    <p:extLst>
      <p:ext uri="{BB962C8B-B14F-4D97-AF65-F5344CB8AC3E}">
        <p14:creationId xmlns:p14="http://schemas.microsoft.com/office/powerpoint/2010/main" val="3924963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823</Words>
  <Application>Microsoft Office PowerPoint</Application>
  <PresentationFormat>Widescreen</PresentationFormat>
  <Paragraphs>133</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vt:lpstr>
      <vt:lpstr>Arial Black</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Muvva Venkatesh</dc:creator>
  <cp:lastModifiedBy>Muvva Venkatesh</cp:lastModifiedBy>
  <cp:revision>15</cp:revision>
  <dcterms:created xsi:type="dcterms:W3CDTF">2023-09-16T17:32:16Z</dcterms:created>
  <dcterms:modified xsi:type="dcterms:W3CDTF">2023-09-23T16:57:17Z</dcterms:modified>
</cp:coreProperties>
</file>